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61" r:id="rId2"/>
  </p:sldMasterIdLst>
  <p:notesMasterIdLst>
    <p:notesMasterId r:id="rId96"/>
  </p:notesMasterIdLst>
  <p:sldIdLst>
    <p:sldId id="314" r:id="rId3"/>
    <p:sldId id="315" r:id="rId4"/>
    <p:sldId id="309" r:id="rId5"/>
    <p:sldId id="310" r:id="rId6"/>
    <p:sldId id="311" r:id="rId7"/>
    <p:sldId id="312" r:id="rId8"/>
    <p:sldId id="313" r:id="rId9"/>
    <p:sldId id="316" r:id="rId10"/>
    <p:sldId id="317" r:id="rId11"/>
    <p:sldId id="318" r:id="rId12"/>
    <p:sldId id="319" r:id="rId13"/>
    <p:sldId id="320" r:id="rId14"/>
    <p:sldId id="321" r:id="rId15"/>
    <p:sldId id="322" r:id="rId16"/>
    <p:sldId id="323" r:id="rId17"/>
    <p:sldId id="324" r:id="rId18"/>
    <p:sldId id="325" r:id="rId19"/>
    <p:sldId id="358" r:id="rId20"/>
    <p:sldId id="359" r:id="rId21"/>
    <p:sldId id="361" r:id="rId22"/>
    <p:sldId id="362" r:id="rId23"/>
    <p:sldId id="326" r:id="rId24"/>
    <p:sldId id="327" r:id="rId25"/>
    <p:sldId id="328" r:id="rId26"/>
    <p:sldId id="329" r:id="rId27"/>
    <p:sldId id="330" r:id="rId28"/>
    <p:sldId id="331" r:id="rId29"/>
    <p:sldId id="332" r:id="rId30"/>
    <p:sldId id="333" r:id="rId31"/>
    <p:sldId id="334" r:id="rId32"/>
    <p:sldId id="335" r:id="rId33"/>
    <p:sldId id="336" r:id="rId34"/>
    <p:sldId id="339" r:id="rId35"/>
    <p:sldId id="340" r:id="rId36"/>
    <p:sldId id="341" r:id="rId37"/>
    <p:sldId id="257" r:id="rId38"/>
    <p:sldId id="258" r:id="rId39"/>
    <p:sldId id="363"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8" r:id="rId69"/>
    <p:sldId id="290" r:id="rId70"/>
    <p:sldId id="291" r:id="rId71"/>
    <p:sldId id="287" r:id="rId72"/>
    <p:sldId id="364" r:id="rId73"/>
    <p:sldId id="294" r:id="rId74"/>
    <p:sldId id="296" r:id="rId75"/>
    <p:sldId id="297" r:id="rId76"/>
    <p:sldId id="298" r:id="rId77"/>
    <p:sldId id="299" r:id="rId78"/>
    <p:sldId id="289" r:id="rId79"/>
    <p:sldId id="293" r:id="rId80"/>
    <p:sldId id="300" r:id="rId81"/>
    <p:sldId id="342" r:id="rId82"/>
    <p:sldId id="343" r:id="rId83"/>
    <p:sldId id="344" r:id="rId84"/>
    <p:sldId id="345" r:id="rId85"/>
    <p:sldId id="346" r:id="rId86"/>
    <p:sldId id="347" r:id="rId87"/>
    <p:sldId id="350" r:id="rId88"/>
    <p:sldId id="351" r:id="rId89"/>
    <p:sldId id="352" r:id="rId90"/>
    <p:sldId id="353" r:id="rId91"/>
    <p:sldId id="354" r:id="rId92"/>
    <p:sldId id="355" r:id="rId93"/>
    <p:sldId id="356" r:id="rId94"/>
    <p:sldId id="357" r:id="rId9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21" d="100"/>
          <a:sy n="121" d="100"/>
        </p:scale>
        <p:origin x="19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14753" y="685800"/>
            <a:ext cx="3429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304decb5_0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304decb5_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304decb5_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304decb5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304decb5_0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304decb5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b5d4ca2fd_0_1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b5d4ca2fd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b5d4ca2fd_0_1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b5d4ca2fd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b5d4ca2fd_0_1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b5d4ca2fd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b5d4ca2fd_0_1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b5d4ca2f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304decb5_1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304decb5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b5d4ca2fd_0_1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b5d4ca2fd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b5d4ca2fd_0_1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b5d4ca2fd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6547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b5d4ca2fd_0_1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b5d4ca2fd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196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304decb5_0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304decb5_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b5d4ca2fd_0_1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b5d4ca2fd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867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b5d4ca2fd_0_1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b5d4ca2fd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001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29b066a1b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29b066a1b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304decb5_0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304decb5_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3054cee1_0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3054cee1_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a636de074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a636de07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3054cee1_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3054cee1_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a636de074_0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a636de07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a636de074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a636de07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a636de074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a636de07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304decb5_0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304decb5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3054cee1_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3054cee1_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3054cee1_0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3054cee1_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3054cee1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3054cee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3054cee1_2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3054cee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3054cee1_2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3054cee1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3054cee1_2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3054cee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53ff6833e_2_47: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114" name="Google Shape;114;g253ff6833e_2_47:notes"/>
          <p:cNvSpPr>
            <a:spLocks noGrp="1" noRot="1" noChangeAspect="1"/>
          </p:cNvSpPr>
          <p:nvPr>
            <p:ph type="sldImg" idx="2"/>
          </p:nvPr>
        </p:nvSpPr>
        <p:spPr>
          <a:xfrm>
            <a:off x="378387" y="685783"/>
            <a:ext cx="6101896" cy="3428984"/>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53ff6833e_2_55: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123" name="Google Shape;123;g253ff6833e_2_55:notes"/>
          <p:cNvSpPr>
            <a:spLocks noGrp="1" noRot="1" noChangeAspect="1"/>
          </p:cNvSpPr>
          <p:nvPr>
            <p:ph type="sldImg" idx="2"/>
          </p:nvPr>
        </p:nvSpPr>
        <p:spPr>
          <a:xfrm>
            <a:off x="378387" y="685783"/>
            <a:ext cx="6101896" cy="3428984"/>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53ff6833e_2_55: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123" name="Google Shape;123;g253ff6833e_2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42974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0e0ee2f80_1_8: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130" name="Google Shape;130;g60e0ee2f80_1_8:notes"/>
          <p:cNvSpPr>
            <a:spLocks noGrp="1" noRot="1" noChangeAspect="1"/>
          </p:cNvSpPr>
          <p:nvPr>
            <p:ph type="sldImg" idx="2"/>
          </p:nvPr>
        </p:nvSpPr>
        <p:spPr>
          <a:xfrm>
            <a:off x="378387" y="685783"/>
            <a:ext cx="610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304decb5_0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304decb5_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0e0ee2f80_1_0: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138" name="Google Shape;138;g60e0ee2f80_1_0:notes"/>
          <p:cNvSpPr>
            <a:spLocks noGrp="1" noRot="1" noChangeAspect="1"/>
          </p:cNvSpPr>
          <p:nvPr>
            <p:ph type="sldImg" idx="2"/>
          </p:nvPr>
        </p:nvSpPr>
        <p:spPr>
          <a:xfrm>
            <a:off x="378387" y="685783"/>
            <a:ext cx="610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0e0ee2f80_1_30: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147" name="Google Shape;147;g60e0ee2f80_1_30:notes"/>
          <p:cNvSpPr>
            <a:spLocks noGrp="1" noRot="1" noChangeAspect="1"/>
          </p:cNvSpPr>
          <p:nvPr>
            <p:ph type="sldImg" idx="2"/>
          </p:nvPr>
        </p:nvSpPr>
        <p:spPr>
          <a:xfrm>
            <a:off x="378387" y="685783"/>
            <a:ext cx="610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0e0ee2f80_1_38: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156" name="Google Shape;156;g60e0ee2f80_1_38:notes"/>
          <p:cNvSpPr>
            <a:spLocks noGrp="1" noRot="1" noChangeAspect="1"/>
          </p:cNvSpPr>
          <p:nvPr>
            <p:ph type="sldImg" idx="2"/>
          </p:nvPr>
        </p:nvSpPr>
        <p:spPr>
          <a:xfrm>
            <a:off x="378387" y="685783"/>
            <a:ext cx="610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0e0ee2f80_1_47: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165" name="Google Shape;165;g60e0ee2f80_1_47:notes"/>
          <p:cNvSpPr>
            <a:spLocks noGrp="1" noRot="1" noChangeAspect="1"/>
          </p:cNvSpPr>
          <p:nvPr>
            <p:ph type="sldImg" idx="2"/>
          </p:nvPr>
        </p:nvSpPr>
        <p:spPr>
          <a:xfrm>
            <a:off x="378387" y="685783"/>
            <a:ext cx="610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53ff6833e_2_61: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174" name="Google Shape;174;g253ff6833e_2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53ff6833e_2_80: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194" name="Google Shape;194;g253ff6833e_2_80:notes"/>
          <p:cNvSpPr>
            <a:spLocks noGrp="1" noRot="1" noChangeAspect="1"/>
          </p:cNvSpPr>
          <p:nvPr>
            <p:ph type="sldImg" idx="2"/>
          </p:nvPr>
        </p:nvSpPr>
        <p:spPr>
          <a:xfrm>
            <a:off x="378387" y="685783"/>
            <a:ext cx="6101896" cy="3428984"/>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53ff6833e_0_3: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206" name="Google Shape;206;g253ff6833e_0_3:notes"/>
          <p:cNvSpPr>
            <a:spLocks noGrp="1" noRot="1" noChangeAspect="1"/>
          </p:cNvSpPr>
          <p:nvPr>
            <p:ph type="sldImg" idx="2"/>
          </p:nvPr>
        </p:nvSpPr>
        <p:spPr>
          <a:xfrm>
            <a:off x="378387" y="685783"/>
            <a:ext cx="610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53ff6833e_2_204: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217" name="Google Shape;217;g253ff6833e_2_2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53ff6833e_2_213: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224" name="Google Shape;224;g253ff6833e_2_213:notes"/>
          <p:cNvSpPr>
            <a:spLocks noGrp="1" noRot="1" noChangeAspect="1"/>
          </p:cNvSpPr>
          <p:nvPr>
            <p:ph type="sldImg" idx="2"/>
          </p:nvPr>
        </p:nvSpPr>
        <p:spPr>
          <a:xfrm>
            <a:off x="378387" y="685783"/>
            <a:ext cx="6101896" cy="3428984"/>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53ff6833e_0_19: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234" name="Google Shape;234;g253ff6833e_0_19:notes"/>
          <p:cNvSpPr>
            <a:spLocks noGrp="1" noRot="1" noChangeAspect="1"/>
          </p:cNvSpPr>
          <p:nvPr>
            <p:ph type="sldImg" idx="2"/>
          </p:nvPr>
        </p:nvSpPr>
        <p:spPr>
          <a:xfrm>
            <a:off x="378387" y="685783"/>
            <a:ext cx="610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304decb5_1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304decb5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53ff6833e_2_302: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244" name="Google Shape;244;g253ff6833e_2_3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53ff6833e_2_312: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255" name="Google Shape;255;g253ff6833e_2_312:notes"/>
          <p:cNvSpPr>
            <a:spLocks noGrp="1" noRot="1" noChangeAspect="1"/>
          </p:cNvSpPr>
          <p:nvPr>
            <p:ph type="sldImg" idx="2"/>
          </p:nvPr>
        </p:nvSpPr>
        <p:spPr>
          <a:xfrm>
            <a:off x="378387" y="685783"/>
            <a:ext cx="6101896" cy="3428984"/>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53ff6833e_0_30: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265" name="Google Shape;265;g253ff6833e_0_30:notes"/>
          <p:cNvSpPr>
            <a:spLocks noGrp="1" noRot="1" noChangeAspect="1"/>
          </p:cNvSpPr>
          <p:nvPr>
            <p:ph type="sldImg" idx="2"/>
          </p:nvPr>
        </p:nvSpPr>
        <p:spPr>
          <a:xfrm>
            <a:off x="378387" y="685783"/>
            <a:ext cx="610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53ff6833e_2_334: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275" name="Google Shape;275;g253ff6833e_2_334:notes"/>
          <p:cNvSpPr>
            <a:spLocks noGrp="1" noRot="1" noChangeAspect="1"/>
          </p:cNvSpPr>
          <p:nvPr>
            <p:ph type="sldImg" idx="2"/>
          </p:nvPr>
        </p:nvSpPr>
        <p:spPr>
          <a:xfrm>
            <a:off x="378387" y="685783"/>
            <a:ext cx="6101896" cy="3428984"/>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53ff6833e_0_41: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286" name="Google Shape;286;g253ff6833e_0_41:notes"/>
          <p:cNvSpPr>
            <a:spLocks noGrp="1" noRot="1" noChangeAspect="1"/>
          </p:cNvSpPr>
          <p:nvPr>
            <p:ph type="sldImg" idx="2"/>
          </p:nvPr>
        </p:nvSpPr>
        <p:spPr>
          <a:xfrm>
            <a:off x="378387" y="685783"/>
            <a:ext cx="610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53ff6833e_2_457: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297" name="Google Shape;297;g253ff6833e_2_4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53ff6833e_2_413: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311" name="Google Shape;311;g253ff6833e_2_413:notes"/>
          <p:cNvSpPr>
            <a:spLocks noGrp="1" noRot="1" noChangeAspect="1"/>
          </p:cNvSpPr>
          <p:nvPr>
            <p:ph type="sldImg" idx="2"/>
          </p:nvPr>
        </p:nvSpPr>
        <p:spPr>
          <a:xfrm>
            <a:off x="378387" y="685783"/>
            <a:ext cx="6101896" cy="3428984"/>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53ff6833e_2_356: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356" name="Google Shape;356;g253ff6833e_2_356:notes"/>
          <p:cNvSpPr>
            <a:spLocks noGrp="1" noRot="1" noChangeAspect="1"/>
          </p:cNvSpPr>
          <p:nvPr>
            <p:ph type="sldImg" idx="2"/>
          </p:nvPr>
        </p:nvSpPr>
        <p:spPr>
          <a:xfrm>
            <a:off x="378387" y="685783"/>
            <a:ext cx="6101896" cy="3428984"/>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53ff6833e_2_501: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364" name="Google Shape;364;g253ff6833e_2_501:notes"/>
          <p:cNvSpPr>
            <a:spLocks noGrp="1" noRot="1" noChangeAspect="1"/>
          </p:cNvSpPr>
          <p:nvPr>
            <p:ph type="sldImg" idx="2"/>
          </p:nvPr>
        </p:nvSpPr>
        <p:spPr>
          <a:xfrm>
            <a:off x="378387" y="685783"/>
            <a:ext cx="6101896" cy="3428984"/>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53ff6833e_2_512: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375" name="Google Shape;375;g253ff6833e_2_512:notes"/>
          <p:cNvSpPr>
            <a:spLocks noGrp="1" noRot="1" noChangeAspect="1"/>
          </p:cNvSpPr>
          <p:nvPr>
            <p:ph type="sldImg" idx="2"/>
          </p:nvPr>
        </p:nvSpPr>
        <p:spPr>
          <a:xfrm>
            <a:off x="378387" y="685783"/>
            <a:ext cx="6101896" cy="3428984"/>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304decb5_0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304decb5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53ff6833e_2_523: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386" name="Google Shape;386;g253ff6833e_2_523:notes"/>
          <p:cNvSpPr>
            <a:spLocks noGrp="1" noRot="1" noChangeAspect="1"/>
          </p:cNvSpPr>
          <p:nvPr>
            <p:ph type="sldImg" idx="2"/>
          </p:nvPr>
        </p:nvSpPr>
        <p:spPr>
          <a:xfrm>
            <a:off x="378387" y="685783"/>
            <a:ext cx="6101896" cy="3428984"/>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53ff6833e_2_553: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395" name="Google Shape;395;g253ff6833e_2_553:notes"/>
          <p:cNvSpPr>
            <a:spLocks noGrp="1" noRot="1" noChangeAspect="1"/>
          </p:cNvSpPr>
          <p:nvPr>
            <p:ph type="sldImg" idx="2"/>
          </p:nvPr>
        </p:nvSpPr>
        <p:spPr>
          <a:xfrm>
            <a:off x="378387" y="685783"/>
            <a:ext cx="6101896" cy="3428984"/>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0e0ee2f80_1_80: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405" name="Google Shape;405;g60e0ee2f80_1_80:notes"/>
          <p:cNvSpPr>
            <a:spLocks noGrp="1" noRot="1" noChangeAspect="1"/>
          </p:cNvSpPr>
          <p:nvPr>
            <p:ph type="sldImg" idx="2"/>
          </p:nvPr>
        </p:nvSpPr>
        <p:spPr>
          <a:xfrm>
            <a:off x="378387" y="685783"/>
            <a:ext cx="610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60e0ee2f80_1_90: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416" name="Google Shape;416;g60e0ee2f80_1_90:notes"/>
          <p:cNvSpPr>
            <a:spLocks noGrp="1" noRot="1" noChangeAspect="1"/>
          </p:cNvSpPr>
          <p:nvPr>
            <p:ph type="sldImg" idx="2"/>
          </p:nvPr>
        </p:nvSpPr>
        <p:spPr>
          <a:xfrm>
            <a:off x="378387" y="685783"/>
            <a:ext cx="610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60e0ee2f80_1_100: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426" name="Google Shape;426;g60e0ee2f80_1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60e0ee2f80_1_121: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437" name="Google Shape;437;g60e0ee2f80_1_121:notes"/>
          <p:cNvSpPr>
            <a:spLocks noGrp="1" noRot="1" noChangeAspect="1"/>
          </p:cNvSpPr>
          <p:nvPr>
            <p:ph type="sldImg" idx="2"/>
          </p:nvPr>
        </p:nvSpPr>
        <p:spPr>
          <a:xfrm>
            <a:off x="378387" y="685783"/>
            <a:ext cx="610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60e0ee2f80_1_131: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448" name="Google Shape;448;g60e0ee2f80_1_131:notes"/>
          <p:cNvSpPr>
            <a:spLocks noGrp="1" noRot="1" noChangeAspect="1"/>
          </p:cNvSpPr>
          <p:nvPr>
            <p:ph type="sldImg" idx="2"/>
          </p:nvPr>
        </p:nvSpPr>
        <p:spPr>
          <a:xfrm>
            <a:off x="378387" y="685783"/>
            <a:ext cx="610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53ff6833e_2_756: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545" name="Google Shape;545;g253ff6833e_2_7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53ff6833e_2_863: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569" name="Google Shape;569;g253ff6833e_2_863:notes"/>
          <p:cNvSpPr>
            <a:spLocks noGrp="1" noRot="1" noChangeAspect="1"/>
          </p:cNvSpPr>
          <p:nvPr>
            <p:ph type="sldImg" idx="2"/>
          </p:nvPr>
        </p:nvSpPr>
        <p:spPr>
          <a:xfrm>
            <a:off x="378387" y="685783"/>
            <a:ext cx="6101896" cy="3428984"/>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53ff6833e_2_871: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578" name="Google Shape;578;g253ff6833e_2_8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304decb5_0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304decb5_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53ff6833e_2_634: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459" name="Google Shape;459;g253ff6833e_2_6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53ff6833e_2_871: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578" name="Google Shape;578;g253ff6833e_2_8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47428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53ff6833e_2_903: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601" name="Google Shape;601;g253ff6833e_2_9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53ff6833e_2_1010: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692" name="Google Shape;692;g253ff6833e_2_1010:notes"/>
          <p:cNvSpPr>
            <a:spLocks noGrp="1" noRot="1" noChangeAspect="1"/>
          </p:cNvSpPr>
          <p:nvPr>
            <p:ph type="sldImg" idx="2"/>
          </p:nvPr>
        </p:nvSpPr>
        <p:spPr>
          <a:xfrm>
            <a:off x="378387" y="685783"/>
            <a:ext cx="6101896" cy="3428984"/>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60e0ee2f80_1_174: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699" name="Google Shape;699;g60e0ee2f80_1_1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60e0ee2f80_1_183: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706" name="Google Shape;706;g60e0ee2f80_1_1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60e0ee2f80_1_202: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716" name="Google Shape;716;g60e0ee2f80_1_2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53ff6833e_2_795: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557" name="Google Shape;557;g253ff6833e_2_7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60e0ee2f80_1_158: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594" name="Google Shape;594;g60e0ee2f80_1_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60e0ee2f80_1_213: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726" name="Google Shape;726;g60e0ee2f80_1_2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304decb5_0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304decb5_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53ff6833e_2_1221: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114" name="Google Shape;114;g253ff6833e_2_1221:notes"/>
          <p:cNvSpPr>
            <a:spLocks noGrp="1" noRot="1" noChangeAspect="1"/>
          </p:cNvSpPr>
          <p:nvPr>
            <p:ph type="sldImg" idx="2"/>
          </p:nvPr>
        </p:nvSpPr>
        <p:spPr>
          <a:xfrm>
            <a:off x="378387" y="685783"/>
            <a:ext cx="6101896" cy="3428984"/>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53ff6833e_2_1229: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123" name="Google Shape;123;g253ff6833e_2_1229:notes"/>
          <p:cNvSpPr>
            <a:spLocks noGrp="1" noRot="1" noChangeAspect="1"/>
          </p:cNvSpPr>
          <p:nvPr>
            <p:ph type="sldImg" idx="2"/>
          </p:nvPr>
        </p:nvSpPr>
        <p:spPr>
          <a:xfrm>
            <a:off x="378387" y="685783"/>
            <a:ext cx="6101896" cy="3428984"/>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0e0ee2f80_1_897: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131" name="Google Shape;131;g60e0ee2f80_1_8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53ff6833e_2_1375: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141" name="Google Shape;141;g253ff6833e_2_13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0e0ee2f80_1_233: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152" name="Google Shape;152;g60e0ee2f80_1_2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0e0ee2f80_1_909: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163" name="Google Shape;163;g60e0ee2f80_1_9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0e0ee2f80_1_918: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199" name="Google Shape;199;g60e0ee2f80_1_9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0e0ee2f80_1_971: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210" name="Google Shape;210;g60e0ee2f80_1_9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0e0ee2f80_1_958: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221" name="Google Shape;221;g60e0ee2f80_1_9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53ff6833e_2_3001:notes"/>
          <p:cNvSpPr txBox="1">
            <a:spLocks noGrp="1"/>
          </p:cNvSpPr>
          <p:nvPr>
            <p:ph type="body" idx="1"/>
          </p:nvPr>
        </p:nvSpPr>
        <p:spPr>
          <a:xfrm>
            <a:off x="685785" y="4343383"/>
            <a:ext cx="5486392" cy="4114767"/>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294" name="Google Shape;294;g253ff6833e_2_3001:notes"/>
          <p:cNvSpPr>
            <a:spLocks noGrp="1" noRot="1" noChangeAspect="1"/>
          </p:cNvSpPr>
          <p:nvPr>
            <p:ph type="sldImg" idx="2"/>
          </p:nvPr>
        </p:nvSpPr>
        <p:spPr>
          <a:xfrm>
            <a:off x="378387" y="685783"/>
            <a:ext cx="6101896" cy="3428984"/>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304decb5_0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304decb5_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60e0ee2f80_1_1009: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303" name="Google Shape;303;g60e0ee2f80_1_10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60e0ee2f80_1_1017: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313" name="Google Shape;313;g60e0ee2f80_1_10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60e0ee2f80_1_1025: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327" name="Google Shape;327;g60e0ee2f80_1_10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60e0ee2f80_1_1066:notes"/>
          <p:cNvSpPr txBox="1">
            <a:spLocks noGrp="1"/>
          </p:cNvSpPr>
          <p:nvPr>
            <p:ph type="body" idx="1"/>
          </p:nvPr>
        </p:nvSpPr>
        <p:spPr>
          <a:xfrm>
            <a:off x="685785" y="4343383"/>
            <a:ext cx="5486400" cy="4114800"/>
          </a:xfrm>
          <a:prstGeom prst="rect">
            <a:avLst/>
          </a:prstGeom>
          <a:noFill/>
          <a:ln>
            <a:noFill/>
          </a:ln>
        </p:spPr>
        <p:txBody>
          <a:bodyPr spcFirstLastPara="1" wrap="square" lIns="171200" tIns="171200" rIns="171200" bIns="171200" anchor="ctr" anchorCtr="0">
            <a:noAutofit/>
          </a:bodyPr>
          <a:lstStyle/>
          <a:p>
            <a:pPr marL="0" lvl="0" indent="0" algn="l" rtl="0">
              <a:spcBef>
                <a:spcPts val="0"/>
              </a:spcBef>
              <a:spcAft>
                <a:spcPts val="0"/>
              </a:spcAft>
              <a:buNone/>
            </a:pPr>
            <a:endParaRPr/>
          </a:p>
        </p:txBody>
      </p:sp>
      <p:sp>
        <p:nvSpPr>
          <p:cNvPr id="338" name="Google Shape;338;g60e0ee2f80_1_10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685800" y="3786738"/>
            <a:ext cx="7772400" cy="1046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12"/>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3600"/>
              <a:buFont typeface="Arial"/>
              <a:buNone/>
              <a:defRPr sz="3600" b="1">
                <a:solidFill>
                  <a:schemeClr val="dk1"/>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1"/>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1"/>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1"/>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1"/>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1"/>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1"/>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1"/>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3"/>
          <p:cNvSpPr txBox="1">
            <a:spLocks noGrp="1"/>
          </p:cNvSpPr>
          <p:nvPr>
            <p:ph type="body" idx="1"/>
          </p:nvPr>
        </p:nvSpPr>
        <p:spPr>
          <a:xfrm>
            <a:off x="457200" y="5875079"/>
            <a:ext cx="8229600" cy="692700"/>
          </a:xfrm>
          <a:prstGeom prst="rect">
            <a:avLst/>
          </a:prstGeom>
          <a:noFill/>
          <a:ln>
            <a:noFill/>
          </a:ln>
        </p:spPr>
        <p:txBody>
          <a:bodyPr spcFirstLastPara="1" wrap="square" lIns="91425" tIns="91425" rIns="91425" bIns="91425" anchor="t" anchorCtr="0">
            <a:noAutofit/>
          </a:bodyPr>
          <a:lstStyle>
            <a:lvl1pPr marL="457200" lvl="0" indent="-342900" algn="ctr" rtl="0">
              <a:lnSpc>
                <a:spcPct val="100000"/>
              </a:lnSpc>
              <a:spcBef>
                <a:spcPts val="360"/>
              </a:spcBef>
              <a:spcAft>
                <a:spcPts val="0"/>
              </a:spcAft>
              <a:buClr>
                <a:schemeClr val="dk1"/>
              </a:buClr>
              <a:buSzPts val="1800"/>
              <a:buFont typeface="Arial"/>
              <a:buChar char="●"/>
              <a:defRPr sz="1800">
                <a:solidFill>
                  <a:schemeClr val="dk1"/>
                </a:solidFill>
              </a:defRPr>
            </a:lvl1pPr>
            <a:lvl2pPr marL="914400" lvl="1" indent="-342900" algn="ctr" rtl="0">
              <a:lnSpc>
                <a:spcPct val="100000"/>
              </a:lnSpc>
              <a:spcBef>
                <a:spcPts val="0"/>
              </a:spcBef>
              <a:spcAft>
                <a:spcPts val="0"/>
              </a:spcAft>
              <a:buClr>
                <a:schemeClr val="dk1"/>
              </a:buClr>
              <a:buSzPts val="1800"/>
              <a:buFont typeface="Arial"/>
              <a:buChar char="○"/>
              <a:defRPr sz="1800">
                <a:solidFill>
                  <a:schemeClr val="dk1"/>
                </a:solidFill>
              </a:defRPr>
            </a:lvl2pPr>
            <a:lvl3pPr marL="1371600" lvl="2" indent="-342900" algn="ctr" rtl="0">
              <a:lnSpc>
                <a:spcPct val="100000"/>
              </a:lnSpc>
              <a:spcBef>
                <a:spcPts val="0"/>
              </a:spcBef>
              <a:spcAft>
                <a:spcPts val="0"/>
              </a:spcAft>
              <a:buClr>
                <a:schemeClr val="dk1"/>
              </a:buClr>
              <a:buSzPts val="1800"/>
              <a:buFont typeface="Arial"/>
              <a:buChar char="■"/>
              <a:defRPr sz="1800">
                <a:solidFill>
                  <a:schemeClr val="dk1"/>
                </a:solidFill>
              </a:defRPr>
            </a:lvl3pPr>
            <a:lvl4pPr marL="1828800" lvl="3" indent="-342900" algn="ctr" rtl="0">
              <a:lnSpc>
                <a:spcPct val="100000"/>
              </a:lnSpc>
              <a:spcBef>
                <a:spcPts val="0"/>
              </a:spcBef>
              <a:spcAft>
                <a:spcPts val="0"/>
              </a:spcAft>
              <a:buClr>
                <a:schemeClr val="dk1"/>
              </a:buClr>
              <a:buSzPts val="1800"/>
              <a:buFont typeface="Arial"/>
              <a:buChar char="●"/>
              <a:defRPr sz="1800">
                <a:solidFill>
                  <a:schemeClr val="dk1"/>
                </a:solidFill>
              </a:defRPr>
            </a:lvl4pPr>
            <a:lvl5pPr marL="2286000" lvl="4" indent="-342900" algn="ctr" rtl="0">
              <a:lnSpc>
                <a:spcPct val="100000"/>
              </a:lnSpc>
              <a:spcBef>
                <a:spcPts val="0"/>
              </a:spcBef>
              <a:spcAft>
                <a:spcPts val="0"/>
              </a:spcAft>
              <a:buClr>
                <a:schemeClr val="dk1"/>
              </a:buClr>
              <a:buSzPts val="1800"/>
              <a:buFont typeface="Arial"/>
              <a:buChar char="○"/>
              <a:defRPr sz="1800">
                <a:solidFill>
                  <a:schemeClr val="dk1"/>
                </a:solidFill>
              </a:defRPr>
            </a:lvl5pPr>
            <a:lvl6pPr marL="2743200" lvl="5" indent="-342900" algn="ctr" rtl="0">
              <a:lnSpc>
                <a:spcPct val="100000"/>
              </a:lnSpc>
              <a:spcBef>
                <a:spcPts val="0"/>
              </a:spcBef>
              <a:spcAft>
                <a:spcPts val="0"/>
              </a:spcAft>
              <a:buClr>
                <a:schemeClr val="dk1"/>
              </a:buClr>
              <a:buSzPts val="1800"/>
              <a:buFont typeface="Arial"/>
              <a:buChar char="■"/>
              <a:defRPr sz="1800">
                <a:solidFill>
                  <a:schemeClr val="dk1"/>
                </a:solidFill>
              </a:defRPr>
            </a:lvl6pPr>
            <a:lvl7pPr marL="3200400" lvl="6" indent="-342900" algn="ctr" rtl="0">
              <a:lnSpc>
                <a:spcPct val="100000"/>
              </a:lnSpc>
              <a:spcBef>
                <a:spcPts val="0"/>
              </a:spcBef>
              <a:spcAft>
                <a:spcPts val="0"/>
              </a:spcAft>
              <a:buClr>
                <a:schemeClr val="dk1"/>
              </a:buClr>
              <a:buSzPts val="1800"/>
              <a:buFont typeface="Arial"/>
              <a:buChar char="●"/>
              <a:defRPr sz="1800">
                <a:solidFill>
                  <a:schemeClr val="dk1"/>
                </a:solidFill>
              </a:defRPr>
            </a:lvl7pPr>
            <a:lvl8pPr marL="3657600" lvl="7" indent="-342900" algn="ctr" rtl="0">
              <a:lnSpc>
                <a:spcPct val="100000"/>
              </a:lnSpc>
              <a:spcBef>
                <a:spcPts val="0"/>
              </a:spcBef>
              <a:spcAft>
                <a:spcPts val="0"/>
              </a:spcAft>
              <a:buClr>
                <a:schemeClr val="dk1"/>
              </a:buClr>
              <a:buSzPts val="1800"/>
              <a:buFont typeface="Arial"/>
              <a:buChar char="○"/>
              <a:defRPr sz="1800">
                <a:solidFill>
                  <a:schemeClr val="dk1"/>
                </a:solidFill>
              </a:defRPr>
            </a:lvl8pPr>
            <a:lvl9pPr marL="4114800" lvl="8" indent="-342900" algn="ctr" rtl="0">
              <a:lnSpc>
                <a:spcPct val="100000"/>
              </a:lnSpc>
              <a:spcBef>
                <a:spcPts val="0"/>
              </a:spcBef>
              <a:spcAft>
                <a:spcPts val="0"/>
              </a:spcAft>
              <a:buClr>
                <a:schemeClr val="dk1"/>
              </a:buClr>
              <a:buSzPts val="1800"/>
              <a:buFont typeface="Arial"/>
              <a:buChar char="■"/>
              <a:defRPr sz="1800">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Tree>
    <p:extLst>
      <p:ext uri="{BB962C8B-B14F-4D97-AF65-F5344CB8AC3E}">
        <p14:creationId xmlns:p14="http://schemas.microsoft.com/office/powerpoint/2010/main" val="1051531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203108" y="169499"/>
            <a:ext cx="8737783" cy="397639"/>
          </a:xfrm>
          <a:prstGeom prst="rect">
            <a:avLst/>
          </a:prstGeom>
          <a:noFill/>
          <a:ln>
            <a:noFill/>
          </a:ln>
        </p:spPr>
        <p:txBody>
          <a:bodyPr spcFirstLastPara="1" wrap="square" lIns="166175" tIns="166175" rIns="166175" bIns="166175" anchor="t" anchorCtr="0">
            <a:noAutofit/>
          </a:bodyPr>
          <a:lstStyle>
            <a:lvl1pPr marL="0" marR="0" lvl="0" indent="0" algn="l" rtl="0">
              <a:spcBef>
                <a:spcPts val="0"/>
              </a:spcBef>
              <a:spcAft>
                <a:spcPts val="0"/>
              </a:spcAft>
              <a:buSzPts val="2500"/>
              <a:buNone/>
              <a:defRPr sz="2000" b="1" i="0" u="none" strike="noStrike" cap="none">
                <a:solidFill>
                  <a:srgbClr val="F9F9F9"/>
                </a:solidFill>
                <a:latin typeface="Arial"/>
                <a:ea typeface="Arial"/>
                <a:cs typeface="Arial"/>
                <a:sym typeface="Arial"/>
              </a:defRPr>
            </a:lvl1pPr>
            <a:lvl2pPr lvl="1" indent="0">
              <a:spcBef>
                <a:spcPts val="0"/>
              </a:spcBef>
              <a:spcAft>
                <a:spcPts val="0"/>
              </a:spcAft>
              <a:buSzPts val="2500"/>
              <a:buNone/>
              <a:defRPr sz="3300"/>
            </a:lvl2pPr>
            <a:lvl3pPr lvl="2" indent="0">
              <a:spcBef>
                <a:spcPts val="0"/>
              </a:spcBef>
              <a:spcAft>
                <a:spcPts val="0"/>
              </a:spcAft>
              <a:buSzPts val="2500"/>
              <a:buNone/>
              <a:defRPr sz="3300"/>
            </a:lvl3pPr>
            <a:lvl4pPr lvl="3" indent="0">
              <a:spcBef>
                <a:spcPts val="0"/>
              </a:spcBef>
              <a:spcAft>
                <a:spcPts val="0"/>
              </a:spcAft>
              <a:buSzPts val="2500"/>
              <a:buNone/>
              <a:defRPr sz="3300"/>
            </a:lvl4pPr>
            <a:lvl5pPr lvl="4" indent="0">
              <a:spcBef>
                <a:spcPts val="0"/>
              </a:spcBef>
              <a:spcAft>
                <a:spcPts val="0"/>
              </a:spcAft>
              <a:buSzPts val="2500"/>
              <a:buNone/>
              <a:defRPr sz="3300"/>
            </a:lvl5pPr>
            <a:lvl6pPr lvl="5" indent="0">
              <a:spcBef>
                <a:spcPts val="0"/>
              </a:spcBef>
              <a:spcAft>
                <a:spcPts val="0"/>
              </a:spcAft>
              <a:buSzPts val="2500"/>
              <a:buNone/>
              <a:defRPr sz="3300"/>
            </a:lvl6pPr>
            <a:lvl7pPr lvl="6" indent="0">
              <a:spcBef>
                <a:spcPts val="0"/>
              </a:spcBef>
              <a:spcAft>
                <a:spcPts val="0"/>
              </a:spcAft>
              <a:buSzPts val="2500"/>
              <a:buNone/>
              <a:defRPr sz="3300"/>
            </a:lvl7pPr>
            <a:lvl8pPr lvl="7" indent="0">
              <a:spcBef>
                <a:spcPts val="0"/>
              </a:spcBef>
              <a:spcAft>
                <a:spcPts val="0"/>
              </a:spcAft>
              <a:buSzPts val="2500"/>
              <a:buNone/>
              <a:defRPr sz="3300"/>
            </a:lvl8pPr>
            <a:lvl9pPr lvl="8" indent="0">
              <a:spcBef>
                <a:spcPts val="0"/>
              </a:spcBef>
              <a:spcAft>
                <a:spcPts val="0"/>
              </a:spcAft>
              <a:buSzPts val="2500"/>
              <a:buNone/>
              <a:defRPr sz="3300"/>
            </a:lvl9pPr>
          </a:lstStyle>
          <a:p>
            <a:endParaRPr/>
          </a:p>
        </p:txBody>
      </p:sp>
      <p:sp>
        <p:nvSpPr>
          <p:cNvPr id="60" name="Google Shape;60;p14"/>
          <p:cNvSpPr txBox="1">
            <a:spLocks noGrp="1"/>
          </p:cNvSpPr>
          <p:nvPr>
            <p:ph type="body" idx="1"/>
          </p:nvPr>
        </p:nvSpPr>
        <p:spPr>
          <a:xfrm>
            <a:off x="692677" y="2751152"/>
            <a:ext cx="7758645" cy="3767493"/>
          </a:xfrm>
          <a:prstGeom prst="rect">
            <a:avLst/>
          </a:prstGeom>
          <a:noFill/>
          <a:ln>
            <a:noFill/>
          </a:ln>
        </p:spPr>
        <p:txBody>
          <a:bodyPr spcFirstLastPara="1" wrap="square" lIns="166175" tIns="166175" rIns="166175" bIns="166175" anchor="t" anchorCtr="0">
            <a:noAutofit/>
          </a:bodyPr>
          <a:lstStyle>
            <a:lvl1pPr marL="457200" marR="0" lvl="0" indent="-228600" algn="l" rtl="0">
              <a:spcBef>
                <a:spcPts val="0"/>
              </a:spcBef>
              <a:spcAft>
                <a:spcPts val="0"/>
              </a:spcAft>
              <a:buSzPts val="2500"/>
              <a:buNone/>
              <a:defRPr sz="1800" b="0" i="0" u="none" strike="noStrike" cap="none">
                <a:solidFill>
                  <a:srgbClr val="22373A"/>
                </a:solidFill>
                <a:latin typeface="Arial"/>
                <a:ea typeface="Arial"/>
                <a:cs typeface="Arial"/>
                <a:sym typeface="Arial"/>
              </a:defRPr>
            </a:lvl1pPr>
            <a:lvl2pPr marL="914400" marR="0" lvl="1" indent="-228600" algn="l" rtl="0">
              <a:spcBef>
                <a:spcPts val="0"/>
              </a:spcBef>
              <a:spcAft>
                <a:spcPts val="0"/>
              </a:spcAft>
              <a:buSzPts val="2500"/>
              <a:buNone/>
              <a:defRPr sz="3300" b="0" i="0" u="none" strike="noStrike" cap="none">
                <a:latin typeface="Calibri"/>
                <a:ea typeface="Calibri"/>
                <a:cs typeface="Calibri"/>
                <a:sym typeface="Calibri"/>
              </a:defRPr>
            </a:lvl2pPr>
            <a:lvl3pPr marL="1371600" marR="0" lvl="2" indent="-228600" algn="l" rtl="0">
              <a:spcBef>
                <a:spcPts val="0"/>
              </a:spcBef>
              <a:spcAft>
                <a:spcPts val="0"/>
              </a:spcAft>
              <a:buSzPts val="2500"/>
              <a:buNone/>
              <a:defRPr sz="3300" b="0" i="0" u="none" strike="noStrike" cap="none">
                <a:latin typeface="Calibri"/>
                <a:ea typeface="Calibri"/>
                <a:cs typeface="Calibri"/>
                <a:sym typeface="Calibri"/>
              </a:defRPr>
            </a:lvl3pPr>
            <a:lvl4pPr marL="1828800" marR="0" lvl="3" indent="-228600" algn="l" rtl="0">
              <a:spcBef>
                <a:spcPts val="0"/>
              </a:spcBef>
              <a:spcAft>
                <a:spcPts val="0"/>
              </a:spcAft>
              <a:buSzPts val="2500"/>
              <a:buNone/>
              <a:defRPr sz="3300" b="0" i="0" u="none" strike="noStrike" cap="none">
                <a:latin typeface="Calibri"/>
                <a:ea typeface="Calibri"/>
                <a:cs typeface="Calibri"/>
                <a:sym typeface="Calibri"/>
              </a:defRPr>
            </a:lvl4pPr>
            <a:lvl5pPr marL="2286000" marR="0" lvl="4" indent="-228600" algn="l" rtl="0">
              <a:spcBef>
                <a:spcPts val="0"/>
              </a:spcBef>
              <a:spcAft>
                <a:spcPts val="0"/>
              </a:spcAft>
              <a:buSzPts val="2500"/>
              <a:buNone/>
              <a:defRPr sz="3300" b="0" i="0" u="none" strike="noStrike" cap="none">
                <a:latin typeface="Calibri"/>
                <a:ea typeface="Calibri"/>
                <a:cs typeface="Calibri"/>
                <a:sym typeface="Calibri"/>
              </a:defRPr>
            </a:lvl5pPr>
            <a:lvl6pPr marL="2743200" marR="0" lvl="5" indent="-228600" algn="l" rtl="0">
              <a:spcBef>
                <a:spcPts val="0"/>
              </a:spcBef>
              <a:spcAft>
                <a:spcPts val="0"/>
              </a:spcAft>
              <a:buSzPts val="2500"/>
              <a:buNone/>
              <a:defRPr sz="3300" b="0" i="0" u="none" strike="noStrike" cap="none">
                <a:latin typeface="Calibri"/>
                <a:ea typeface="Calibri"/>
                <a:cs typeface="Calibri"/>
                <a:sym typeface="Calibri"/>
              </a:defRPr>
            </a:lvl6pPr>
            <a:lvl7pPr marL="3200400" marR="0" lvl="6" indent="-228600" algn="l" rtl="0">
              <a:spcBef>
                <a:spcPts val="0"/>
              </a:spcBef>
              <a:spcAft>
                <a:spcPts val="0"/>
              </a:spcAft>
              <a:buSzPts val="2500"/>
              <a:buNone/>
              <a:defRPr sz="3300" b="0" i="0" u="none" strike="noStrike" cap="none">
                <a:latin typeface="Calibri"/>
                <a:ea typeface="Calibri"/>
                <a:cs typeface="Calibri"/>
                <a:sym typeface="Calibri"/>
              </a:defRPr>
            </a:lvl7pPr>
            <a:lvl8pPr marL="3657600" marR="0" lvl="7" indent="-228600" algn="l" rtl="0">
              <a:spcBef>
                <a:spcPts val="0"/>
              </a:spcBef>
              <a:spcAft>
                <a:spcPts val="0"/>
              </a:spcAft>
              <a:buSzPts val="2500"/>
              <a:buNone/>
              <a:defRPr sz="3300" b="0" i="0" u="none" strike="noStrike" cap="none">
                <a:latin typeface="Calibri"/>
                <a:ea typeface="Calibri"/>
                <a:cs typeface="Calibri"/>
                <a:sym typeface="Calibri"/>
              </a:defRPr>
            </a:lvl8pPr>
            <a:lvl9pPr marL="4114800" marR="0" lvl="8" indent="-228600" algn="l" rtl="0">
              <a:spcBef>
                <a:spcPts val="0"/>
              </a:spcBef>
              <a:spcAft>
                <a:spcPts val="0"/>
              </a:spcAft>
              <a:buSzPts val="2500"/>
              <a:buNone/>
              <a:defRPr sz="3300" b="0" i="0" u="none" strike="noStrike" cap="none">
                <a:latin typeface="Calibri"/>
                <a:ea typeface="Calibri"/>
                <a:cs typeface="Calibri"/>
                <a:sym typeface="Calibri"/>
              </a:defRPr>
            </a:lvl9pPr>
          </a:lstStyle>
          <a:p>
            <a:endParaRPr/>
          </a:p>
        </p:txBody>
      </p:sp>
      <p:sp>
        <p:nvSpPr>
          <p:cNvPr id="61" name="Google Shape;61;p14"/>
          <p:cNvSpPr txBox="1">
            <a:spLocks noGrp="1"/>
          </p:cNvSpPr>
          <p:nvPr>
            <p:ph type="ftr" idx="11"/>
          </p:nvPr>
        </p:nvSpPr>
        <p:spPr>
          <a:xfrm>
            <a:off x="3108960" y="6377939"/>
            <a:ext cx="2926080" cy="342899"/>
          </a:xfrm>
          <a:prstGeom prst="rect">
            <a:avLst/>
          </a:prstGeom>
          <a:noFill/>
          <a:ln>
            <a:noFill/>
          </a:ln>
        </p:spPr>
        <p:txBody>
          <a:bodyPr spcFirstLastPara="1" wrap="square" lIns="166175" tIns="166175" rIns="166175" bIns="166175" anchor="t" anchorCtr="0">
            <a:noAutofit/>
          </a:bodyPr>
          <a:lstStyle>
            <a:lvl1pPr marL="0" marR="0" lvl="0" indent="0" algn="ctr" rtl="0">
              <a:spcBef>
                <a:spcPts val="0"/>
              </a:spcBef>
              <a:spcAft>
                <a:spcPts val="0"/>
              </a:spcAft>
              <a:buSzPts val="2500"/>
              <a:buNone/>
              <a:defRPr sz="3300">
                <a:solidFill>
                  <a:srgbClr val="888888"/>
                </a:solidFill>
              </a:defRPr>
            </a:lvl1pPr>
            <a:lvl2pPr marL="0" marR="0" lvl="1" indent="0" algn="l" rtl="0">
              <a:spcBef>
                <a:spcPts val="0"/>
              </a:spcBef>
              <a:spcAft>
                <a:spcPts val="0"/>
              </a:spcAft>
              <a:buSzPts val="2500"/>
              <a:buNone/>
              <a:defRPr sz="3300" b="0" i="0" u="none" strike="noStrike" cap="none"/>
            </a:lvl2pPr>
            <a:lvl3pPr marL="0" marR="0" lvl="2" indent="0" algn="l" rtl="0">
              <a:spcBef>
                <a:spcPts val="0"/>
              </a:spcBef>
              <a:spcAft>
                <a:spcPts val="0"/>
              </a:spcAft>
              <a:buSzPts val="2500"/>
              <a:buNone/>
              <a:defRPr sz="3300" b="0" i="0" u="none" strike="noStrike" cap="none"/>
            </a:lvl3pPr>
            <a:lvl4pPr marL="0" marR="0" lvl="3" indent="0" algn="l" rtl="0">
              <a:spcBef>
                <a:spcPts val="0"/>
              </a:spcBef>
              <a:spcAft>
                <a:spcPts val="0"/>
              </a:spcAft>
              <a:buSzPts val="2500"/>
              <a:buNone/>
              <a:defRPr sz="3300" b="0" i="0" u="none" strike="noStrike" cap="none"/>
            </a:lvl4pPr>
            <a:lvl5pPr marL="0" marR="0" lvl="4" indent="0" algn="l" rtl="0">
              <a:spcBef>
                <a:spcPts val="0"/>
              </a:spcBef>
              <a:spcAft>
                <a:spcPts val="0"/>
              </a:spcAft>
              <a:buSzPts val="2500"/>
              <a:buNone/>
              <a:defRPr sz="3300" b="0" i="0" u="none" strike="noStrike" cap="none"/>
            </a:lvl5pPr>
            <a:lvl6pPr marL="0" marR="0" lvl="5" indent="0" algn="l" rtl="0">
              <a:spcBef>
                <a:spcPts val="0"/>
              </a:spcBef>
              <a:spcAft>
                <a:spcPts val="0"/>
              </a:spcAft>
              <a:buSzPts val="2500"/>
              <a:buNone/>
              <a:defRPr sz="3300" b="0" i="0" u="none" strike="noStrike" cap="none"/>
            </a:lvl6pPr>
            <a:lvl7pPr marL="0" marR="0" lvl="6" indent="0" algn="l" rtl="0">
              <a:spcBef>
                <a:spcPts val="0"/>
              </a:spcBef>
              <a:spcAft>
                <a:spcPts val="0"/>
              </a:spcAft>
              <a:buSzPts val="2500"/>
              <a:buNone/>
              <a:defRPr sz="3300" b="0" i="0" u="none" strike="noStrike" cap="none"/>
            </a:lvl7pPr>
            <a:lvl8pPr marL="0" marR="0" lvl="7" indent="0" algn="l" rtl="0">
              <a:spcBef>
                <a:spcPts val="0"/>
              </a:spcBef>
              <a:spcAft>
                <a:spcPts val="0"/>
              </a:spcAft>
              <a:buSzPts val="2500"/>
              <a:buNone/>
              <a:defRPr sz="3300" b="0" i="0" u="none" strike="noStrike" cap="none"/>
            </a:lvl8pPr>
            <a:lvl9pPr marL="0" marR="0" lvl="8" indent="0" algn="l" rtl="0">
              <a:spcBef>
                <a:spcPts val="0"/>
              </a:spcBef>
              <a:spcAft>
                <a:spcPts val="0"/>
              </a:spcAft>
              <a:buSzPts val="2500"/>
              <a:buNone/>
              <a:defRPr sz="3300" b="0" i="0" u="none" strike="noStrike" cap="none"/>
            </a:lvl9pPr>
          </a:lstStyle>
          <a:p>
            <a:endParaRPr/>
          </a:p>
        </p:txBody>
      </p:sp>
      <p:sp>
        <p:nvSpPr>
          <p:cNvPr id="62" name="Google Shape;62;p14"/>
          <p:cNvSpPr txBox="1">
            <a:spLocks noGrp="1"/>
          </p:cNvSpPr>
          <p:nvPr>
            <p:ph type="dt" idx="10"/>
          </p:nvPr>
        </p:nvSpPr>
        <p:spPr>
          <a:xfrm>
            <a:off x="457200" y="6377939"/>
            <a:ext cx="2103120" cy="342899"/>
          </a:xfrm>
          <a:prstGeom prst="rect">
            <a:avLst/>
          </a:prstGeom>
          <a:noFill/>
          <a:ln>
            <a:noFill/>
          </a:ln>
        </p:spPr>
        <p:txBody>
          <a:bodyPr spcFirstLastPara="1" wrap="square" lIns="166175" tIns="166175" rIns="166175" bIns="166175" anchor="t" anchorCtr="0">
            <a:noAutofit/>
          </a:bodyPr>
          <a:lstStyle>
            <a:lvl1pPr marL="0" marR="0" lvl="0" indent="0" algn="l" rtl="0">
              <a:spcBef>
                <a:spcPts val="0"/>
              </a:spcBef>
              <a:spcAft>
                <a:spcPts val="0"/>
              </a:spcAft>
              <a:buSzPts val="2500"/>
              <a:buNone/>
              <a:defRPr sz="3300">
                <a:solidFill>
                  <a:srgbClr val="888888"/>
                </a:solidFill>
              </a:defRPr>
            </a:lvl1pPr>
            <a:lvl2pPr marL="0" marR="0" lvl="1" indent="0" algn="l" rtl="0">
              <a:spcBef>
                <a:spcPts val="0"/>
              </a:spcBef>
              <a:spcAft>
                <a:spcPts val="0"/>
              </a:spcAft>
              <a:buSzPts val="2500"/>
              <a:buNone/>
              <a:defRPr sz="3300" b="0" i="0" u="none" strike="noStrike" cap="none"/>
            </a:lvl2pPr>
            <a:lvl3pPr marL="0" marR="0" lvl="2" indent="0" algn="l" rtl="0">
              <a:spcBef>
                <a:spcPts val="0"/>
              </a:spcBef>
              <a:spcAft>
                <a:spcPts val="0"/>
              </a:spcAft>
              <a:buSzPts val="2500"/>
              <a:buNone/>
              <a:defRPr sz="3300" b="0" i="0" u="none" strike="noStrike" cap="none"/>
            </a:lvl3pPr>
            <a:lvl4pPr marL="0" marR="0" lvl="3" indent="0" algn="l" rtl="0">
              <a:spcBef>
                <a:spcPts val="0"/>
              </a:spcBef>
              <a:spcAft>
                <a:spcPts val="0"/>
              </a:spcAft>
              <a:buSzPts val="2500"/>
              <a:buNone/>
              <a:defRPr sz="3300" b="0" i="0" u="none" strike="noStrike" cap="none"/>
            </a:lvl4pPr>
            <a:lvl5pPr marL="0" marR="0" lvl="4" indent="0" algn="l" rtl="0">
              <a:spcBef>
                <a:spcPts val="0"/>
              </a:spcBef>
              <a:spcAft>
                <a:spcPts val="0"/>
              </a:spcAft>
              <a:buSzPts val="2500"/>
              <a:buNone/>
              <a:defRPr sz="3300" b="0" i="0" u="none" strike="noStrike" cap="none"/>
            </a:lvl5pPr>
            <a:lvl6pPr marL="0" marR="0" lvl="5" indent="0" algn="l" rtl="0">
              <a:spcBef>
                <a:spcPts val="0"/>
              </a:spcBef>
              <a:spcAft>
                <a:spcPts val="0"/>
              </a:spcAft>
              <a:buSzPts val="2500"/>
              <a:buNone/>
              <a:defRPr sz="3300" b="0" i="0" u="none" strike="noStrike" cap="none"/>
            </a:lvl6pPr>
            <a:lvl7pPr marL="0" marR="0" lvl="6" indent="0" algn="l" rtl="0">
              <a:spcBef>
                <a:spcPts val="0"/>
              </a:spcBef>
              <a:spcAft>
                <a:spcPts val="0"/>
              </a:spcAft>
              <a:buSzPts val="2500"/>
              <a:buNone/>
              <a:defRPr sz="3300" b="0" i="0" u="none" strike="noStrike" cap="none"/>
            </a:lvl7pPr>
            <a:lvl8pPr marL="0" marR="0" lvl="7" indent="0" algn="l" rtl="0">
              <a:spcBef>
                <a:spcPts val="0"/>
              </a:spcBef>
              <a:spcAft>
                <a:spcPts val="0"/>
              </a:spcAft>
              <a:buSzPts val="2500"/>
              <a:buNone/>
              <a:defRPr sz="3300" b="0" i="0" u="none" strike="noStrike" cap="none"/>
            </a:lvl8pPr>
            <a:lvl9pPr marL="0" marR="0" lvl="8" indent="0" algn="l" rtl="0">
              <a:spcBef>
                <a:spcPts val="0"/>
              </a:spcBef>
              <a:spcAft>
                <a:spcPts val="0"/>
              </a:spcAft>
              <a:buSzPts val="2500"/>
              <a:buNone/>
              <a:defRPr sz="3300" b="0" i="0" u="none" strike="noStrike" cap="none"/>
            </a:lvl9pPr>
          </a:lstStyle>
          <a:p>
            <a:endParaRPr/>
          </a:p>
        </p:txBody>
      </p:sp>
      <p:sp>
        <p:nvSpPr>
          <p:cNvPr id="63" name="Google Shape;63;p14"/>
          <p:cNvSpPr txBox="1">
            <a:spLocks noGrp="1"/>
          </p:cNvSpPr>
          <p:nvPr>
            <p:ph type="sldNum" idx="12"/>
          </p:nvPr>
        </p:nvSpPr>
        <p:spPr>
          <a:xfrm>
            <a:off x="8546895" y="6373849"/>
            <a:ext cx="419413" cy="241603"/>
          </a:xfrm>
          <a:prstGeom prst="rect">
            <a:avLst/>
          </a:prstGeom>
          <a:noFill/>
          <a:ln>
            <a:noFill/>
          </a:ln>
        </p:spPr>
        <p:txBody>
          <a:bodyPr spcFirstLastPara="1" wrap="square" lIns="0" tIns="0" rIns="0" bIns="0" anchor="t" anchorCtr="0">
            <a:noAutofit/>
          </a:bodyPr>
          <a:lstStyle>
            <a:lvl1pPr marL="241300" marR="0" lvl="0" indent="-12700" algn="l" rtl="0">
              <a:lnSpc>
                <a:spcPct val="111333"/>
              </a:lnSpc>
              <a:spcBef>
                <a:spcPts val="0"/>
              </a:spcBef>
              <a:buNone/>
              <a:defRPr sz="1400" b="0" i="0">
                <a:solidFill>
                  <a:srgbClr val="22373A"/>
                </a:solidFill>
                <a:latin typeface="Arial"/>
                <a:ea typeface="Arial"/>
                <a:cs typeface="Arial"/>
                <a:sym typeface="Arial"/>
              </a:defRPr>
            </a:lvl1pPr>
            <a:lvl2pPr marL="241300" marR="0" lvl="1" indent="-12700" algn="l" rtl="0">
              <a:lnSpc>
                <a:spcPct val="111333"/>
              </a:lnSpc>
              <a:spcBef>
                <a:spcPts val="0"/>
              </a:spcBef>
              <a:buNone/>
              <a:defRPr sz="1400" b="0" i="0">
                <a:solidFill>
                  <a:srgbClr val="22373A"/>
                </a:solidFill>
                <a:latin typeface="Arial"/>
                <a:ea typeface="Arial"/>
                <a:cs typeface="Arial"/>
                <a:sym typeface="Arial"/>
              </a:defRPr>
            </a:lvl2pPr>
            <a:lvl3pPr marL="241300" marR="0" lvl="2" indent="-12700" algn="l" rtl="0">
              <a:lnSpc>
                <a:spcPct val="111333"/>
              </a:lnSpc>
              <a:spcBef>
                <a:spcPts val="0"/>
              </a:spcBef>
              <a:buNone/>
              <a:defRPr sz="1400" b="0" i="0">
                <a:solidFill>
                  <a:srgbClr val="22373A"/>
                </a:solidFill>
                <a:latin typeface="Arial"/>
                <a:ea typeface="Arial"/>
                <a:cs typeface="Arial"/>
                <a:sym typeface="Arial"/>
              </a:defRPr>
            </a:lvl3pPr>
            <a:lvl4pPr marL="241300" marR="0" lvl="3" indent="-12700" algn="l" rtl="0">
              <a:lnSpc>
                <a:spcPct val="111333"/>
              </a:lnSpc>
              <a:spcBef>
                <a:spcPts val="0"/>
              </a:spcBef>
              <a:buNone/>
              <a:defRPr sz="1400" b="0" i="0">
                <a:solidFill>
                  <a:srgbClr val="22373A"/>
                </a:solidFill>
                <a:latin typeface="Arial"/>
                <a:ea typeface="Arial"/>
                <a:cs typeface="Arial"/>
                <a:sym typeface="Arial"/>
              </a:defRPr>
            </a:lvl4pPr>
            <a:lvl5pPr marL="241300" marR="0" lvl="4" indent="-12700" algn="l" rtl="0">
              <a:lnSpc>
                <a:spcPct val="111333"/>
              </a:lnSpc>
              <a:spcBef>
                <a:spcPts val="0"/>
              </a:spcBef>
              <a:buNone/>
              <a:defRPr sz="1400" b="0" i="0">
                <a:solidFill>
                  <a:srgbClr val="22373A"/>
                </a:solidFill>
                <a:latin typeface="Arial"/>
                <a:ea typeface="Arial"/>
                <a:cs typeface="Arial"/>
                <a:sym typeface="Arial"/>
              </a:defRPr>
            </a:lvl5pPr>
            <a:lvl6pPr marL="241300" marR="0" lvl="5" indent="-12700" algn="l" rtl="0">
              <a:lnSpc>
                <a:spcPct val="111333"/>
              </a:lnSpc>
              <a:spcBef>
                <a:spcPts val="0"/>
              </a:spcBef>
              <a:buNone/>
              <a:defRPr sz="1400" b="0" i="0">
                <a:solidFill>
                  <a:srgbClr val="22373A"/>
                </a:solidFill>
                <a:latin typeface="Arial"/>
                <a:ea typeface="Arial"/>
                <a:cs typeface="Arial"/>
                <a:sym typeface="Arial"/>
              </a:defRPr>
            </a:lvl6pPr>
            <a:lvl7pPr marL="241300" marR="0" lvl="6" indent="-12700" algn="l" rtl="0">
              <a:lnSpc>
                <a:spcPct val="111333"/>
              </a:lnSpc>
              <a:spcBef>
                <a:spcPts val="0"/>
              </a:spcBef>
              <a:buNone/>
              <a:defRPr sz="1400" b="0" i="0">
                <a:solidFill>
                  <a:srgbClr val="22373A"/>
                </a:solidFill>
                <a:latin typeface="Arial"/>
                <a:ea typeface="Arial"/>
                <a:cs typeface="Arial"/>
                <a:sym typeface="Arial"/>
              </a:defRPr>
            </a:lvl7pPr>
            <a:lvl8pPr marL="241300" marR="0" lvl="7" indent="-12700" algn="l" rtl="0">
              <a:lnSpc>
                <a:spcPct val="111333"/>
              </a:lnSpc>
              <a:spcBef>
                <a:spcPts val="0"/>
              </a:spcBef>
              <a:buNone/>
              <a:defRPr sz="1400" b="0" i="0">
                <a:solidFill>
                  <a:srgbClr val="22373A"/>
                </a:solidFill>
                <a:latin typeface="Arial"/>
                <a:ea typeface="Arial"/>
                <a:cs typeface="Arial"/>
                <a:sym typeface="Arial"/>
              </a:defRPr>
            </a:lvl8pPr>
            <a:lvl9pPr marL="241300" marR="0" lvl="8" indent="-12700" algn="l" rtl="0">
              <a:lnSpc>
                <a:spcPct val="111333"/>
              </a:lnSpc>
              <a:spcBef>
                <a:spcPts val="0"/>
              </a:spcBef>
              <a:buNone/>
              <a:defRPr sz="1400" b="0" i="0">
                <a:solidFill>
                  <a:srgbClr val="22373A"/>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27704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03108" y="169499"/>
            <a:ext cx="8737783" cy="397639"/>
          </a:xfrm>
          <a:prstGeom prst="rect">
            <a:avLst/>
          </a:prstGeom>
          <a:noFill/>
          <a:ln>
            <a:noFill/>
          </a:ln>
        </p:spPr>
        <p:txBody>
          <a:bodyPr spcFirstLastPara="1" wrap="square" lIns="166175" tIns="166175" rIns="166175" bIns="166175" anchor="t" anchorCtr="0">
            <a:noAutofit/>
          </a:bodyPr>
          <a:lstStyle>
            <a:lvl1pPr marL="0" marR="0" lvl="0" indent="0" algn="l" rtl="0">
              <a:spcBef>
                <a:spcPts val="0"/>
              </a:spcBef>
              <a:spcAft>
                <a:spcPts val="0"/>
              </a:spcAft>
              <a:buSzPts val="2500"/>
              <a:buNone/>
              <a:defRPr sz="2000" b="1" i="0" u="none" strike="noStrike" cap="none">
                <a:solidFill>
                  <a:srgbClr val="F9F9F9"/>
                </a:solidFill>
                <a:latin typeface="Arial"/>
                <a:ea typeface="Arial"/>
                <a:cs typeface="Arial"/>
                <a:sym typeface="Arial"/>
              </a:defRPr>
            </a:lvl1pPr>
            <a:lvl2pPr lvl="1" indent="0">
              <a:spcBef>
                <a:spcPts val="0"/>
              </a:spcBef>
              <a:spcAft>
                <a:spcPts val="0"/>
              </a:spcAft>
              <a:buSzPts val="2500"/>
              <a:buNone/>
              <a:defRPr sz="3300"/>
            </a:lvl2pPr>
            <a:lvl3pPr lvl="2" indent="0">
              <a:spcBef>
                <a:spcPts val="0"/>
              </a:spcBef>
              <a:spcAft>
                <a:spcPts val="0"/>
              </a:spcAft>
              <a:buSzPts val="2500"/>
              <a:buNone/>
              <a:defRPr sz="3300"/>
            </a:lvl3pPr>
            <a:lvl4pPr lvl="3" indent="0">
              <a:spcBef>
                <a:spcPts val="0"/>
              </a:spcBef>
              <a:spcAft>
                <a:spcPts val="0"/>
              </a:spcAft>
              <a:buSzPts val="2500"/>
              <a:buNone/>
              <a:defRPr sz="3300"/>
            </a:lvl4pPr>
            <a:lvl5pPr lvl="4" indent="0">
              <a:spcBef>
                <a:spcPts val="0"/>
              </a:spcBef>
              <a:spcAft>
                <a:spcPts val="0"/>
              </a:spcAft>
              <a:buSzPts val="2500"/>
              <a:buNone/>
              <a:defRPr sz="3300"/>
            </a:lvl5pPr>
            <a:lvl6pPr lvl="5" indent="0">
              <a:spcBef>
                <a:spcPts val="0"/>
              </a:spcBef>
              <a:spcAft>
                <a:spcPts val="0"/>
              </a:spcAft>
              <a:buSzPts val="2500"/>
              <a:buNone/>
              <a:defRPr sz="3300"/>
            </a:lvl6pPr>
            <a:lvl7pPr lvl="6" indent="0">
              <a:spcBef>
                <a:spcPts val="0"/>
              </a:spcBef>
              <a:spcAft>
                <a:spcPts val="0"/>
              </a:spcAft>
              <a:buSzPts val="2500"/>
              <a:buNone/>
              <a:defRPr sz="3300"/>
            </a:lvl7pPr>
            <a:lvl8pPr lvl="7" indent="0">
              <a:spcBef>
                <a:spcPts val="0"/>
              </a:spcBef>
              <a:spcAft>
                <a:spcPts val="0"/>
              </a:spcAft>
              <a:buSzPts val="2500"/>
              <a:buNone/>
              <a:defRPr sz="3300"/>
            </a:lvl8pPr>
            <a:lvl9pPr lvl="8" indent="0">
              <a:spcBef>
                <a:spcPts val="0"/>
              </a:spcBef>
              <a:spcAft>
                <a:spcPts val="0"/>
              </a:spcAft>
              <a:buSzPts val="2500"/>
              <a:buNone/>
              <a:defRPr sz="3300"/>
            </a:lvl9pPr>
          </a:lstStyle>
          <a:p>
            <a:endParaRPr/>
          </a:p>
        </p:txBody>
      </p:sp>
      <p:sp>
        <p:nvSpPr>
          <p:cNvPr id="76" name="Google Shape;76;p17"/>
          <p:cNvSpPr txBox="1">
            <a:spLocks noGrp="1"/>
          </p:cNvSpPr>
          <p:nvPr>
            <p:ph type="body" idx="1"/>
          </p:nvPr>
        </p:nvSpPr>
        <p:spPr>
          <a:xfrm>
            <a:off x="457201" y="1577339"/>
            <a:ext cx="3977639" cy="4526280"/>
          </a:xfrm>
          <a:prstGeom prst="rect">
            <a:avLst/>
          </a:prstGeom>
          <a:noFill/>
          <a:ln>
            <a:noFill/>
          </a:ln>
        </p:spPr>
        <p:txBody>
          <a:bodyPr spcFirstLastPara="1" wrap="square" lIns="166175" tIns="166175" rIns="166175" bIns="166175" anchor="t" anchorCtr="0">
            <a:noAutofit/>
          </a:bodyPr>
          <a:lstStyle>
            <a:lvl1pPr marL="457200" marR="0" lvl="0" indent="-228600" algn="l" rtl="0">
              <a:spcBef>
                <a:spcPts val="0"/>
              </a:spcBef>
              <a:spcAft>
                <a:spcPts val="0"/>
              </a:spcAft>
              <a:buSzPts val="2500"/>
              <a:buNone/>
              <a:defRPr sz="1800" b="0" i="0" u="none" strike="noStrike" cap="none">
                <a:solidFill>
                  <a:srgbClr val="22373A"/>
                </a:solidFill>
                <a:latin typeface="Arial"/>
                <a:ea typeface="Arial"/>
                <a:cs typeface="Arial"/>
                <a:sym typeface="Arial"/>
              </a:defRPr>
            </a:lvl1pPr>
            <a:lvl2pPr marL="914400" marR="0" lvl="1" indent="-228600" algn="l" rtl="0">
              <a:spcBef>
                <a:spcPts val="0"/>
              </a:spcBef>
              <a:spcAft>
                <a:spcPts val="0"/>
              </a:spcAft>
              <a:buSzPts val="2500"/>
              <a:buNone/>
              <a:defRPr sz="3300" b="0" i="0" u="none" strike="noStrike" cap="none">
                <a:latin typeface="Calibri"/>
                <a:ea typeface="Calibri"/>
                <a:cs typeface="Calibri"/>
                <a:sym typeface="Calibri"/>
              </a:defRPr>
            </a:lvl2pPr>
            <a:lvl3pPr marL="1371600" marR="0" lvl="2" indent="-228600" algn="l" rtl="0">
              <a:spcBef>
                <a:spcPts val="0"/>
              </a:spcBef>
              <a:spcAft>
                <a:spcPts val="0"/>
              </a:spcAft>
              <a:buSzPts val="2500"/>
              <a:buNone/>
              <a:defRPr sz="3300" b="0" i="0" u="none" strike="noStrike" cap="none">
                <a:latin typeface="Calibri"/>
                <a:ea typeface="Calibri"/>
                <a:cs typeface="Calibri"/>
                <a:sym typeface="Calibri"/>
              </a:defRPr>
            </a:lvl3pPr>
            <a:lvl4pPr marL="1828800" marR="0" lvl="3" indent="-228600" algn="l" rtl="0">
              <a:spcBef>
                <a:spcPts val="0"/>
              </a:spcBef>
              <a:spcAft>
                <a:spcPts val="0"/>
              </a:spcAft>
              <a:buSzPts val="2500"/>
              <a:buNone/>
              <a:defRPr sz="3300" b="0" i="0" u="none" strike="noStrike" cap="none">
                <a:latin typeface="Calibri"/>
                <a:ea typeface="Calibri"/>
                <a:cs typeface="Calibri"/>
                <a:sym typeface="Calibri"/>
              </a:defRPr>
            </a:lvl4pPr>
            <a:lvl5pPr marL="2286000" marR="0" lvl="4" indent="-228600" algn="l" rtl="0">
              <a:spcBef>
                <a:spcPts val="0"/>
              </a:spcBef>
              <a:spcAft>
                <a:spcPts val="0"/>
              </a:spcAft>
              <a:buSzPts val="2500"/>
              <a:buNone/>
              <a:defRPr sz="3300" b="0" i="0" u="none" strike="noStrike" cap="none">
                <a:latin typeface="Calibri"/>
                <a:ea typeface="Calibri"/>
                <a:cs typeface="Calibri"/>
                <a:sym typeface="Calibri"/>
              </a:defRPr>
            </a:lvl5pPr>
            <a:lvl6pPr marL="2743200" marR="0" lvl="5" indent="-228600" algn="l" rtl="0">
              <a:spcBef>
                <a:spcPts val="0"/>
              </a:spcBef>
              <a:spcAft>
                <a:spcPts val="0"/>
              </a:spcAft>
              <a:buSzPts val="2500"/>
              <a:buNone/>
              <a:defRPr sz="3300" b="0" i="0" u="none" strike="noStrike" cap="none">
                <a:latin typeface="Calibri"/>
                <a:ea typeface="Calibri"/>
                <a:cs typeface="Calibri"/>
                <a:sym typeface="Calibri"/>
              </a:defRPr>
            </a:lvl6pPr>
            <a:lvl7pPr marL="3200400" marR="0" lvl="6" indent="-228600" algn="l" rtl="0">
              <a:spcBef>
                <a:spcPts val="0"/>
              </a:spcBef>
              <a:spcAft>
                <a:spcPts val="0"/>
              </a:spcAft>
              <a:buSzPts val="2500"/>
              <a:buNone/>
              <a:defRPr sz="3300" b="0" i="0" u="none" strike="noStrike" cap="none">
                <a:latin typeface="Calibri"/>
                <a:ea typeface="Calibri"/>
                <a:cs typeface="Calibri"/>
                <a:sym typeface="Calibri"/>
              </a:defRPr>
            </a:lvl7pPr>
            <a:lvl8pPr marL="3657600" marR="0" lvl="7" indent="-228600" algn="l" rtl="0">
              <a:spcBef>
                <a:spcPts val="0"/>
              </a:spcBef>
              <a:spcAft>
                <a:spcPts val="0"/>
              </a:spcAft>
              <a:buSzPts val="2500"/>
              <a:buNone/>
              <a:defRPr sz="3300" b="0" i="0" u="none" strike="noStrike" cap="none">
                <a:latin typeface="Calibri"/>
                <a:ea typeface="Calibri"/>
                <a:cs typeface="Calibri"/>
                <a:sym typeface="Calibri"/>
              </a:defRPr>
            </a:lvl8pPr>
            <a:lvl9pPr marL="4114800" marR="0" lvl="8" indent="-228600" algn="l" rtl="0">
              <a:spcBef>
                <a:spcPts val="0"/>
              </a:spcBef>
              <a:spcAft>
                <a:spcPts val="0"/>
              </a:spcAft>
              <a:buSzPts val="2500"/>
              <a:buNone/>
              <a:defRPr sz="3300" b="0" i="0" u="none" strike="noStrike" cap="none">
                <a:latin typeface="Calibri"/>
                <a:ea typeface="Calibri"/>
                <a:cs typeface="Calibri"/>
                <a:sym typeface="Calibri"/>
              </a:defRPr>
            </a:lvl9pPr>
          </a:lstStyle>
          <a:p>
            <a:endParaRPr/>
          </a:p>
        </p:txBody>
      </p:sp>
      <p:sp>
        <p:nvSpPr>
          <p:cNvPr id="77" name="Google Shape;77;p17"/>
          <p:cNvSpPr txBox="1">
            <a:spLocks noGrp="1"/>
          </p:cNvSpPr>
          <p:nvPr>
            <p:ph type="body" idx="2"/>
          </p:nvPr>
        </p:nvSpPr>
        <p:spPr>
          <a:xfrm>
            <a:off x="4709160" y="1577339"/>
            <a:ext cx="3977639" cy="4526280"/>
          </a:xfrm>
          <a:prstGeom prst="rect">
            <a:avLst/>
          </a:prstGeom>
          <a:noFill/>
          <a:ln>
            <a:noFill/>
          </a:ln>
        </p:spPr>
        <p:txBody>
          <a:bodyPr spcFirstLastPara="1" wrap="square" lIns="166175" tIns="166175" rIns="166175" bIns="166175" anchor="t" anchorCtr="0">
            <a:noAutofit/>
          </a:bodyPr>
          <a:lstStyle>
            <a:lvl1pPr marL="457200" marR="0" lvl="0" indent="-228600" algn="l" rtl="0">
              <a:spcBef>
                <a:spcPts val="0"/>
              </a:spcBef>
              <a:spcAft>
                <a:spcPts val="0"/>
              </a:spcAft>
              <a:buSzPts val="2500"/>
              <a:buNone/>
              <a:defRPr sz="1800" b="0" i="0" u="none" strike="noStrike" cap="none">
                <a:solidFill>
                  <a:srgbClr val="22373A"/>
                </a:solidFill>
                <a:latin typeface="Arial"/>
                <a:ea typeface="Arial"/>
                <a:cs typeface="Arial"/>
                <a:sym typeface="Arial"/>
              </a:defRPr>
            </a:lvl1pPr>
            <a:lvl2pPr marL="914400" marR="0" lvl="1" indent="-228600" algn="l" rtl="0">
              <a:spcBef>
                <a:spcPts val="0"/>
              </a:spcBef>
              <a:spcAft>
                <a:spcPts val="0"/>
              </a:spcAft>
              <a:buSzPts val="2500"/>
              <a:buNone/>
              <a:defRPr sz="3300" b="0" i="0" u="none" strike="noStrike" cap="none">
                <a:latin typeface="Calibri"/>
                <a:ea typeface="Calibri"/>
                <a:cs typeface="Calibri"/>
                <a:sym typeface="Calibri"/>
              </a:defRPr>
            </a:lvl2pPr>
            <a:lvl3pPr marL="1371600" marR="0" lvl="2" indent="-228600" algn="l" rtl="0">
              <a:spcBef>
                <a:spcPts val="0"/>
              </a:spcBef>
              <a:spcAft>
                <a:spcPts val="0"/>
              </a:spcAft>
              <a:buSzPts val="2500"/>
              <a:buNone/>
              <a:defRPr sz="3300" b="0" i="0" u="none" strike="noStrike" cap="none">
                <a:latin typeface="Calibri"/>
                <a:ea typeface="Calibri"/>
                <a:cs typeface="Calibri"/>
                <a:sym typeface="Calibri"/>
              </a:defRPr>
            </a:lvl3pPr>
            <a:lvl4pPr marL="1828800" marR="0" lvl="3" indent="-228600" algn="l" rtl="0">
              <a:spcBef>
                <a:spcPts val="0"/>
              </a:spcBef>
              <a:spcAft>
                <a:spcPts val="0"/>
              </a:spcAft>
              <a:buSzPts val="2500"/>
              <a:buNone/>
              <a:defRPr sz="3300" b="0" i="0" u="none" strike="noStrike" cap="none">
                <a:latin typeface="Calibri"/>
                <a:ea typeface="Calibri"/>
                <a:cs typeface="Calibri"/>
                <a:sym typeface="Calibri"/>
              </a:defRPr>
            </a:lvl4pPr>
            <a:lvl5pPr marL="2286000" marR="0" lvl="4" indent="-228600" algn="l" rtl="0">
              <a:spcBef>
                <a:spcPts val="0"/>
              </a:spcBef>
              <a:spcAft>
                <a:spcPts val="0"/>
              </a:spcAft>
              <a:buSzPts val="2500"/>
              <a:buNone/>
              <a:defRPr sz="3300" b="0" i="0" u="none" strike="noStrike" cap="none">
                <a:latin typeface="Calibri"/>
                <a:ea typeface="Calibri"/>
                <a:cs typeface="Calibri"/>
                <a:sym typeface="Calibri"/>
              </a:defRPr>
            </a:lvl5pPr>
            <a:lvl6pPr marL="2743200" marR="0" lvl="5" indent="-228600" algn="l" rtl="0">
              <a:spcBef>
                <a:spcPts val="0"/>
              </a:spcBef>
              <a:spcAft>
                <a:spcPts val="0"/>
              </a:spcAft>
              <a:buSzPts val="2500"/>
              <a:buNone/>
              <a:defRPr sz="3300" b="0" i="0" u="none" strike="noStrike" cap="none">
                <a:latin typeface="Calibri"/>
                <a:ea typeface="Calibri"/>
                <a:cs typeface="Calibri"/>
                <a:sym typeface="Calibri"/>
              </a:defRPr>
            </a:lvl6pPr>
            <a:lvl7pPr marL="3200400" marR="0" lvl="6" indent="-228600" algn="l" rtl="0">
              <a:spcBef>
                <a:spcPts val="0"/>
              </a:spcBef>
              <a:spcAft>
                <a:spcPts val="0"/>
              </a:spcAft>
              <a:buSzPts val="2500"/>
              <a:buNone/>
              <a:defRPr sz="3300" b="0" i="0" u="none" strike="noStrike" cap="none">
                <a:latin typeface="Calibri"/>
                <a:ea typeface="Calibri"/>
                <a:cs typeface="Calibri"/>
                <a:sym typeface="Calibri"/>
              </a:defRPr>
            </a:lvl7pPr>
            <a:lvl8pPr marL="3657600" marR="0" lvl="7" indent="-228600" algn="l" rtl="0">
              <a:spcBef>
                <a:spcPts val="0"/>
              </a:spcBef>
              <a:spcAft>
                <a:spcPts val="0"/>
              </a:spcAft>
              <a:buSzPts val="2500"/>
              <a:buNone/>
              <a:defRPr sz="3300" b="0" i="0" u="none" strike="noStrike" cap="none">
                <a:latin typeface="Calibri"/>
                <a:ea typeface="Calibri"/>
                <a:cs typeface="Calibri"/>
                <a:sym typeface="Calibri"/>
              </a:defRPr>
            </a:lvl8pPr>
            <a:lvl9pPr marL="4114800" marR="0" lvl="8" indent="-228600" algn="l" rtl="0">
              <a:spcBef>
                <a:spcPts val="0"/>
              </a:spcBef>
              <a:spcAft>
                <a:spcPts val="0"/>
              </a:spcAft>
              <a:buSzPts val="2500"/>
              <a:buNone/>
              <a:defRPr sz="3300" b="0" i="0" u="none" strike="noStrike" cap="none">
                <a:latin typeface="Calibri"/>
                <a:ea typeface="Calibri"/>
                <a:cs typeface="Calibri"/>
                <a:sym typeface="Calibri"/>
              </a:defRPr>
            </a:lvl9pPr>
          </a:lstStyle>
          <a:p>
            <a:endParaRPr/>
          </a:p>
        </p:txBody>
      </p:sp>
      <p:sp>
        <p:nvSpPr>
          <p:cNvPr id="78" name="Google Shape;78;p17"/>
          <p:cNvSpPr txBox="1">
            <a:spLocks noGrp="1"/>
          </p:cNvSpPr>
          <p:nvPr>
            <p:ph type="ftr" idx="11"/>
          </p:nvPr>
        </p:nvSpPr>
        <p:spPr>
          <a:xfrm>
            <a:off x="3108960" y="6377939"/>
            <a:ext cx="2926080" cy="342899"/>
          </a:xfrm>
          <a:prstGeom prst="rect">
            <a:avLst/>
          </a:prstGeom>
          <a:noFill/>
          <a:ln>
            <a:noFill/>
          </a:ln>
        </p:spPr>
        <p:txBody>
          <a:bodyPr spcFirstLastPara="1" wrap="square" lIns="166175" tIns="166175" rIns="166175" bIns="166175" anchor="t" anchorCtr="0">
            <a:noAutofit/>
          </a:bodyPr>
          <a:lstStyle>
            <a:lvl1pPr marL="0" marR="0" lvl="0" indent="0" algn="ctr" rtl="0">
              <a:spcBef>
                <a:spcPts val="0"/>
              </a:spcBef>
              <a:spcAft>
                <a:spcPts val="0"/>
              </a:spcAft>
              <a:buSzPts val="2500"/>
              <a:buNone/>
              <a:defRPr sz="3300">
                <a:solidFill>
                  <a:srgbClr val="888888"/>
                </a:solidFill>
              </a:defRPr>
            </a:lvl1pPr>
            <a:lvl2pPr marL="0" marR="0" lvl="1" indent="0" algn="l" rtl="0">
              <a:spcBef>
                <a:spcPts val="0"/>
              </a:spcBef>
              <a:spcAft>
                <a:spcPts val="0"/>
              </a:spcAft>
              <a:buSzPts val="2500"/>
              <a:buNone/>
              <a:defRPr sz="3300" b="0" i="0" u="none" strike="noStrike" cap="none"/>
            </a:lvl2pPr>
            <a:lvl3pPr marL="0" marR="0" lvl="2" indent="0" algn="l" rtl="0">
              <a:spcBef>
                <a:spcPts val="0"/>
              </a:spcBef>
              <a:spcAft>
                <a:spcPts val="0"/>
              </a:spcAft>
              <a:buSzPts val="2500"/>
              <a:buNone/>
              <a:defRPr sz="3300" b="0" i="0" u="none" strike="noStrike" cap="none"/>
            </a:lvl3pPr>
            <a:lvl4pPr marL="0" marR="0" lvl="3" indent="0" algn="l" rtl="0">
              <a:spcBef>
                <a:spcPts val="0"/>
              </a:spcBef>
              <a:spcAft>
                <a:spcPts val="0"/>
              </a:spcAft>
              <a:buSzPts val="2500"/>
              <a:buNone/>
              <a:defRPr sz="3300" b="0" i="0" u="none" strike="noStrike" cap="none"/>
            </a:lvl4pPr>
            <a:lvl5pPr marL="0" marR="0" lvl="4" indent="0" algn="l" rtl="0">
              <a:spcBef>
                <a:spcPts val="0"/>
              </a:spcBef>
              <a:spcAft>
                <a:spcPts val="0"/>
              </a:spcAft>
              <a:buSzPts val="2500"/>
              <a:buNone/>
              <a:defRPr sz="3300" b="0" i="0" u="none" strike="noStrike" cap="none"/>
            </a:lvl5pPr>
            <a:lvl6pPr marL="0" marR="0" lvl="5" indent="0" algn="l" rtl="0">
              <a:spcBef>
                <a:spcPts val="0"/>
              </a:spcBef>
              <a:spcAft>
                <a:spcPts val="0"/>
              </a:spcAft>
              <a:buSzPts val="2500"/>
              <a:buNone/>
              <a:defRPr sz="3300" b="0" i="0" u="none" strike="noStrike" cap="none"/>
            </a:lvl6pPr>
            <a:lvl7pPr marL="0" marR="0" lvl="6" indent="0" algn="l" rtl="0">
              <a:spcBef>
                <a:spcPts val="0"/>
              </a:spcBef>
              <a:spcAft>
                <a:spcPts val="0"/>
              </a:spcAft>
              <a:buSzPts val="2500"/>
              <a:buNone/>
              <a:defRPr sz="3300" b="0" i="0" u="none" strike="noStrike" cap="none"/>
            </a:lvl7pPr>
            <a:lvl8pPr marL="0" marR="0" lvl="7" indent="0" algn="l" rtl="0">
              <a:spcBef>
                <a:spcPts val="0"/>
              </a:spcBef>
              <a:spcAft>
                <a:spcPts val="0"/>
              </a:spcAft>
              <a:buSzPts val="2500"/>
              <a:buNone/>
              <a:defRPr sz="3300" b="0" i="0" u="none" strike="noStrike" cap="none"/>
            </a:lvl8pPr>
            <a:lvl9pPr marL="0" marR="0" lvl="8" indent="0" algn="l" rtl="0">
              <a:spcBef>
                <a:spcPts val="0"/>
              </a:spcBef>
              <a:spcAft>
                <a:spcPts val="0"/>
              </a:spcAft>
              <a:buSzPts val="2500"/>
              <a:buNone/>
              <a:defRPr sz="3300" b="0" i="0" u="none" strike="noStrike" cap="none"/>
            </a:lvl9pPr>
          </a:lstStyle>
          <a:p>
            <a:endParaRPr/>
          </a:p>
        </p:txBody>
      </p:sp>
      <p:sp>
        <p:nvSpPr>
          <p:cNvPr id="79" name="Google Shape;79;p17"/>
          <p:cNvSpPr txBox="1">
            <a:spLocks noGrp="1"/>
          </p:cNvSpPr>
          <p:nvPr>
            <p:ph type="dt" idx="10"/>
          </p:nvPr>
        </p:nvSpPr>
        <p:spPr>
          <a:xfrm>
            <a:off x="457200" y="6377939"/>
            <a:ext cx="2103120" cy="342899"/>
          </a:xfrm>
          <a:prstGeom prst="rect">
            <a:avLst/>
          </a:prstGeom>
          <a:noFill/>
          <a:ln>
            <a:noFill/>
          </a:ln>
        </p:spPr>
        <p:txBody>
          <a:bodyPr spcFirstLastPara="1" wrap="square" lIns="166175" tIns="166175" rIns="166175" bIns="166175" anchor="t" anchorCtr="0">
            <a:noAutofit/>
          </a:bodyPr>
          <a:lstStyle>
            <a:lvl1pPr marL="0" marR="0" lvl="0" indent="0" algn="l" rtl="0">
              <a:spcBef>
                <a:spcPts val="0"/>
              </a:spcBef>
              <a:spcAft>
                <a:spcPts val="0"/>
              </a:spcAft>
              <a:buSzPts val="2500"/>
              <a:buNone/>
              <a:defRPr sz="3300">
                <a:solidFill>
                  <a:srgbClr val="888888"/>
                </a:solidFill>
              </a:defRPr>
            </a:lvl1pPr>
            <a:lvl2pPr marL="0" marR="0" lvl="1" indent="0" algn="l" rtl="0">
              <a:spcBef>
                <a:spcPts val="0"/>
              </a:spcBef>
              <a:spcAft>
                <a:spcPts val="0"/>
              </a:spcAft>
              <a:buSzPts val="2500"/>
              <a:buNone/>
              <a:defRPr sz="3300" b="0" i="0" u="none" strike="noStrike" cap="none"/>
            </a:lvl2pPr>
            <a:lvl3pPr marL="0" marR="0" lvl="2" indent="0" algn="l" rtl="0">
              <a:spcBef>
                <a:spcPts val="0"/>
              </a:spcBef>
              <a:spcAft>
                <a:spcPts val="0"/>
              </a:spcAft>
              <a:buSzPts val="2500"/>
              <a:buNone/>
              <a:defRPr sz="3300" b="0" i="0" u="none" strike="noStrike" cap="none"/>
            </a:lvl3pPr>
            <a:lvl4pPr marL="0" marR="0" lvl="3" indent="0" algn="l" rtl="0">
              <a:spcBef>
                <a:spcPts val="0"/>
              </a:spcBef>
              <a:spcAft>
                <a:spcPts val="0"/>
              </a:spcAft>
              <a:buSzPts val="2500"/>
              <a:buNone/>
              <a:defRPr sz="3300" b="0" i="0" u="none" strike="noStrike" cap="none"/>
            </a:lvl4pPr>
            <a:lvl5pPr marL="0" marR="0" lvl="4" indent="0" algn="l" rtl="0">
              <a:spcBef>
                <a:spcPts val="0"/>
              </a:spcBef>
              <a:spcAft>
                <a:spcPts val="0"/>
              </a:spcAft>
              <a:buSzPts val="2500"/>
              <a:buNone/>
              <a:defRPr sz="3300" b="0" i="0" u="none" strike="noStrike" cap="none"/>
            </a:lvl5pPr>
            <a:lvl6pPr marL="0" marR="0" lvl="5" indent="0" algn="l" rtl="0">
              <a:spcBef>
                <a:spcPts val="0"/>
              </a:spcBef>
              <a:spcAft>
                <a:spcPts val="0"/>
              </a:spcAft>
              <a:buSzPts val="2500"/>
              <a:buNone/>
              <a:defRPr sz="3300" b="0" i="0" u="none" strike="noStrike" cap="none"/>
            </a:lvl6pPr>
            <a:lvl7pPr marL="0" marR="0" lvl="6" indent="0" algn="l" rtl="0">
              <a:spcBef>
                <a:spcPts val="0"/>
              </a:spcBef>
              <a:spcAft>
                <a:spcPts val="0"/>
              </a:spcAft>
              <a:buSzPts val="2500"/>
              <a:buNone/>
              <a:defRPr sz="3300" b="0" i="0" u="none" strike="noStrike" cap="none"/>
            </a:lvl7pPr>
            <a:lvl8pPr marL="0" marR="0" lvl="7" indent="0" algn="l" rtl="0">
              <a:spcBef>
                <a:spcPts val="0"/>
              </a:spcBef>
              <a:spcAft>
                <a:spcPts val="0"/>
              </a:spcAft>
              <a:buSzPts val="2500"/>
              <a:buNone/>
              <a:defRPr sz="3300" b="0" i="0" u="none" strike="noStrike" cap="none"/>
            </a:lvl8pPr>
            <a:lvl9pPr marL="0" marR="0" lvl="8" indent="0" algn="l" rtl="0">
              <a:spcBef>
                <a:spcPts val="0"/>
              </a:spcBef>
              <a:spcAft>
                <a:spcPts val="0"/>
              </a:spcAft>
              <a:buSzPts val="2500"/>
              <a:buNone/>
              <a:defRPr sz="3300" b="0" i="0" u="none" strike="noStrike" cap="none"/>
            </a:lvl9pPr>
          </a:lstStyle>
          <a:p>
            <a:endParaRPr/>
          </a:p>
        </p:txBody>
      </p:sp>
      <p:sp>
        <p:nvSpPr>
          <p:cNvPr id="80" name="Google Shape;80;p17"/>
          <p:cNvSpPr txBox="1">
            <a:spLocks noGrp="1"/>
          </p:cNvSpPr>
          <p:nvPr>
            <p:ph type="sldNum" idx="12"/>
          </p:nvPr>
        </p:nvSpPr>
        <p:spPr>
          <a:xfrm>
            <a:off x="8546895" y="6373849"/>
            <a:ext cx="419413" cy="241603"/>
          </a:xfrm>
          <a:prstGeom prst="rect">
            <a:avLst/>
          </a:prstGeom>
          <a:noFill/>
          <a:ln>
            <a:noFill/>
          </a:ln>
        </p:spPr>
        <p:txBody>
          <a:bodyPr spcFirstLastPara="1" wrap="square" lIns="0" tIns="0" rIns="0" bIns="0" anchor="t" anchorCtr="0">
            <a:noAutofit/>
          </a:bodyPr>
          <a:lstStyle>
            <a:lvl1pPr marL="241300" marR="0" lvl="0" indent="-12700" algn="l" rtl="0">
              <a:lnSpc>
                <a:spcPct val="111333"/>
              </a:lnSpc>
              <a:spcBef>
                <a:spcPts val="0"/>
              </a:spcBef>
              <a:buNone/>
              <a:defRPr sz="1400" b="0" i="0">
                <a:solidFill>
                  <a:srgbClr val="22373A"/>
                </a:solidFill>
                <a:latin typeface="Arial"/>
                <a:ea typeface="Arial"/>
                <a:cs typeface="Arial"/>
                <a:sym typeface="Arial"/>
              </a:defRPr>
            </a:lvl1pPr>
            <a:lvl2pPr marL="241300" marR="0" lvl="1" indent="-12700" algn="l" rtl="0">
              <a:lnSpc>
                <a:spcPct val="111333"/>
              </a:lnSpc>
              <a:spcBef>
                <a:spcPts val="0"/>
              </a:spcBef>
              <a:buNone/>
              <a:defRPr sz="1400" b="0" i="0">
                <a:solidFill>
                  <a:srgbClr val="22373A"/>
                </a:solidFill>
                <a:latin typeface="Arial"/>
                <a:ea typeface="Arial"/>
                <a:cs typeface="Arial"/>
                <a:sym typeface="Arial"/>
              </a:defRPr>
            </a:lvl2pPr>
            <a:lvl3pPr marL="241300" marR="0" lvl="2" indent="-12700" algn="l" rtl="0">
              <a:lnSpc>
                <a:spcPct val="111333"/>
              </a:lnSpc>
              <a:spcBef>
                <a:spcPts val="0"/>
              </a:spcBef>
              <a:buNone/>
              <a:defRPr sz="1400" b="0" i="0">
                <a:solidFill>
                  <a:srgbClr val="22373A"/>
                </a:solidFill>
                <a:latin typeface="Arial"/>
                <a:ea typeface="Arial"/>
                <a:cs typeface="Arial"/>
                <a:sym typeface="Arial"/>
              </a:defRPr>
            </a:lvl3pPr>
            <a:lvl4pPr marL="241300" marR="0" lvl="3" indent="-12700" algn="l" rtl="0">
              <a:lnSpc>
                <a:spcPct val="111333"/>
              </a:lnSpc>
              <a:spcBef>
                <a:spcPts val="0"/>
              </a:spcBef>
              <a:buNone/>
              <a:defRPr sz="1400" b="0" i="0">
                <a:solidFill>
                  <a:srgbClr val="22373A"/>
                </a:solidFill>
                <a:latin typeface="Arial"/>
                <a:ea typeface="Arial"/>
                <a:cs typeface="Arial"/>
                <a:sym typeface="Arial"/>
              </a:defRPr>
            </a:lvl4pPr>
            <a:lvl5pPr marL="241300" marR="0" lvl="4" indent="-12700" algn="l" rtl="0">
              <a:lnSpc>
                <a:spcPct val="111333"/>
              </a:lnSpc>
              <a:spcBef>
                <a:spcPts val="0"/>
              </a:spcBef>
              <a:buNone/>
              <a:defRPr sz="1400" b="0" i="0">
                <a:solidFill>
                  <a:srgbClr val="22373A"/>
                </a:solidFill>
                <a:latin typeface="Arial"/>
                <a:ea typeface="Arial"/>
                <a:cs typeface="Arial"/>
                <a:sym typeface="Arial"/>
              </a:defRPr>
            </a:lvl5pPr>
            <a:lvl6pPr marL="241300" marR="0" lvl="5" indent="-12700" algn="l" rtl="0">
              <a:lnSpc>
                <a:spcPct val="111333"/>
              </a:lnSpc>
              <a:spcBef>
                <a:spcPts val="0"/>
              </a:spcBef>
              <a:buNone/>
              <a:defRPr sz="1400" b="0" i="0">
                <a:solidFill>
                  <a:srgbClr val="22373A"/>
                </a:solidFill>
                <a:latin typeface="Arial"/>
                <a:ea typeface="Arial"/>
                <a:cs typeface="Arial"/>
                <a:sym typeface="Arial"/>
              </a:defRPr>
            </a:lvl6pPr>
            <a:lvl7pPr marL="241300" marR="0" lvl="6" indent="-12700" algn="l" rtl="0">
              <a:lnSpc>
                <a:spcPct val="111333"/>
              </a:lnSpc>
              <a:spcBef>
                <a:spcPts val="0"/>
              </a:spcBef>
              <a:buNone/>
              <a:defRPr sz="1400" b="0" i="0">
                <a:solidFill>
                  <a:srgbClr val="22373A"/>
                </a:solidFill>
                <a:latin typeface="Arial"/>
                <a:ea typeface="Arial"/>
                <a:cs typeface="Arial"/>
                <a:sym typeface="Arial"/>
              </a:defRPr>
            </a:lvl7pPr>
            <a:lvl8pPr marL="241300" marR="0" lvl="7" indent="-12700" algn="l" rtl="0">
              <a:lnSpc>
                <a:spcPct val="111333"/>
              </a:lnSpc>
              <a:spcBef>
                <a:spcPts val="0"/>
              </a:spcBef>
              <a:buNone/>
              <a:defRPr sz="1400" b="0" i="0">
                <a:solidFill>
                  <a:srgbClr val="22373A"/>
                </a:solidFill>
                <a:latin typeface="Arial"/>
                <a:ea typeface="Arial"/>
                <a:cs typeface="Arial"/>
                <a:sym typeface="Arial"/>
              </a:defRPr>
            </a:lvl8pPr>
            <a:lvl9pPr marL="241300" marR="0" lvl="8" indent="-12700" algn="l" rtl="0">
              <a:lnSpc>
                <a:spcPct val="111333"/>
              </a:lnSpc>
              <a:spcBef>
                <a:spcPts val="0"/>
              </a:spcBef>
              <a:buNone/>
              <a:defRPr sz="1400" b="0" i="0">
                <a:solidFill>
                  <a:srgbClr val="22373A"/>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82795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3" name="Google Shape;13;p3"/>
          <p:cNvSpPr txBox="1">
            <a:spLocks noGrp="1"/>
          </p:cNvSpPr>
          <p:nvPr>
            <p:ph type="body" idx="1"/>
          </p:nvPr>
        </p:nvSpPr>
        <p:spPr>
          <a:xfrm>
            <a:off x="457200" y="1600200"/>
            <a:ext cx="8229600" cy="49677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6" name="Google Shape;16;p4"/>
          <p:cNvSpPr txBox="1">
            <a:spLocks noGrp="1"/>
          </p:cNvSpPr>
          <p:nvPr>
            <p:ph type="body" idx="1"/>
          </p:nvPr>
        </p:nvSpPr>
        <p:spPr>
          <a:xfrm>
            <a:off x="457200" y="1600200"/>
            <a:ext cx="3994500" cy="49677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7" name="Google Shape;17;p4"/>
          <p:cNvSpPr txBox="1">
            <a:spLocks noGrp="1"/>
          </p:cNvSpPr>
          <p:nvPr>
            <p:ph type="body" idx="2"/>
          </p:nvPr>
        </p:nvSpPr>
        <p:spPr>
          <a:xfrm>
            <a:off x="4692274" y="1600200"/>
            <a:ext cx="3994500" cy="49677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57200" y="274638"/>
            <a:ext cx="8229600" cy="11430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
        <p:cNvGrpSpPr/>
        <p:nvPr/>
      </p:nvGrpSpPr>
      <p:grpSpPr>
        <a:xfrm>
          <a:off x="0" y="0"/>
          <a:ext cx="0" cy="0"/>
          <a:chOff x="0" y="0"/>
          <a:chExt cx="0" cy="0"/>
        </a:xfrm>
      </p:grpSpPr>
      <p:sp>
        <p:nvSpPr>
          <p:cNvPr id="21" name="Google Shape;21;p6"/>
          <p:cNvSpPr txBox="1">
            <a:spLocks noGrp="1"/>
          </p:cNvSpPr>
          <p:nvPr>
            <p:ph type="body" idx="1"/>
          </p:nvPr>
        </p:nvSpPr>
        <p:spPr>
          <a:xfrm>
            <a:off x="457200" y="5875079"/>
            <a:ext cx="8229600" cy="6927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9"/>
          <p:cNvSpPr txBox="1">
            <a:spLocks noGrp="1"/>
          </p:cNvSpPr>
          <p:nvPr>
            <p:ph type="ctrTitle"/>
          </p:nvPr>
        </p:nvSpPr>
        <p:spPr>
          <a:xfrm>
            <a:off x="685800" y="2111123"/>
            <a:ext cx="7772400" cy="1546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1pPr>
            <a:lvl2pPr lvl="1" algn="ctr" rtl="0">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2pPr>
            <a:lvl3pPr lvl="2" algn="ctr" rtl="0">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3pPr>
            <a:lvl4pPr lvl="3" algn="ctr" rtl="0">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4pPr>
            <a:lvl5pPr lvl="4" algn="ctr" rtl="0">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5pPr>
            <a:lvl6pPr lvl="5" algn="ctr" rtl="0">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6pPr>
            <a:lvl7pPr lvl="6" algn="ctr" rtl="0">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7pPr>
            <a:lvl8pPr lvl="7" algn="ctr" rtl="0">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8pPr>
            <a:lvl9pPr lvl="8" algn="ctr" rtl="0">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9pPr>
          </a:lstStyle>
          <a:p>
            <a:endParaRPr/>
          </a:p>
        </p:txBody>
      </p:sp>
      <p:sp>
        <p:nvSpPr>
          <p:cNvPr id="28" name="Google Shape;28;p9"/>
          <p:cNvSpPr txBox="1">
            <a:spLocks noGrp="1"/>
          </p:cNvSpPr>
          <p:nvPr>
            <p:ph type="subTitle" idx="1"/>
          </p:nvPr>
        </p:nvSpPr>
        <p:spPr>
          <a:xfrm>
            <a:off x="685800" y="3786738"/>
            <a:ext cx="7772400" cy="1046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1pPr>
            <a:lvl2pPr lvl="1"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lvl="2"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lvl="3"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lvl="4"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lvl="5"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lvl="6"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lvl="7"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lvl="8" algn="ctr"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10"/>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3600"/>
              <a:buFont typeface="Arial"/>
              <a:buNone/>
              <a:defRPr sz="3600" b="1">
                <a:solidFill>
                  <a:schemeClr val="dk1"/>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1"/>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1"/>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1"/>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1"/>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1"/>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1"/>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1"/>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1"/>
                </a:solidFill>
                <a:latin typeface="Arial"/>
                <a:ea typeface="Arial"/>
                <a:cs typeface="Arial"/>
                <a:sym typeface="Arial"/>
              </a:defRPr>
            </a:lvl9pPr>
          </a:lstStyle>
          <a:p>
            <a:endParaRPr/>
          </a:p>
        </p:txBody>
      </p:sp>
      <p:sp>
        <p:nvSpPr>
          <p:cNvPr id="31" name="Google Shape;31;p10"/>
          <p:cNvSpPr txBox="1">
            <a:spLocks noGrp="1"/>
          </p:cNvSpPr>
          <p:nvPr>
            <p:ph type="body" idx="1"/>
          </p:nvPr>
        </p:nvSpPr>
        <p:spPr>
          <a:xfrm>
            <a:off x="457200" y="1600200"/>
            <a:ext cx="8229600" cy="49677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1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3600"/>
              <a:buFont typeface="Arial"/>
              <a:buNone/>
              <a:defRPr sz="3600" b="1">
                <a:solidFill>
                  <a:schemeClr val="dk1"/>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1"/>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1"/>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1"/>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1"/>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1"/>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1"/>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1"/>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1"/>
                </a:solidFill>
                <a:latin typeface="Arial"/>
                <a:ea typeface="Arial"/>
                <a:cs typeface="Arial"/>
                <a:sym typeface="Arial"/>
              </a:defRPr>
            </a:lvl9pPr>
          </a:lstStyle>
          <a:p>
            <a:endParaRPr/>
          </a:p>
        </p:txBody>
      </p:sp>
      <p:sp>
        <p:nvSpPr>
          <p:cNvPr id="34" name="Google Shape;34;p11"/>
          <p:cNvSpPr txBox="1">
            <a:spLocks noGrp="1"/>
          </p:cNvSpPr>
          <p:nvPr>
            <p:ph type="body" idx="1"/>
          </p:nvPr>
        </p:nvSpPr>
        <p:spPr>
          <a:xfrm>
            <a:off x="457200" y="1600200"/>
            <a:ext cx="3994500" cy="49677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5" name="Google Shape;35;p11"/>
          <p:cNvSpPr txBox="1">
            <a:spLocks noGrp="1"/>
          </p:cNvSpPr>
          <p:nvPr>
            <p:ph type="body" idx="2"/>
          </p:nvPr>
        </p:nvSpPr>
        <p:spPr>
          <a:xfrm>
            <a:off x="4692274" y="1600200"/>
            <a:ext cx="3994500" cy="49677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600"/>
              <a:buNone/>
              <a:defRPr sz="3600" b="1">
                <a:solidFill>
                  <a:schemeClr val="dk1"/>
                </a:solidFill>
              </a:defRPr>
            </a:lvl1pPr>
            <a:lvl2pPr lvl="1">
              <a:spcBef>
                <a:spcPts val="0"/>
              </a:spcBef>
              <a:spcAft>
                <a:spcPts val="0"/>
              </a:spcAft>
              <a:buClr>
                <a:schemeClr val="dk1"/>
              </a:buClr>
              <a:buSzPts val="3600"/>
              <a:buNone/>
              <a:defRPr sz="3600" b="1">
                <a:solidFill>
                  <a:schemeClr val="dk1"/>
                </a:solidFill>
              </a:defRPr>
            </a:lvl2pPr>
            <a:lvl3pPr lvl="2">
              <a:spcBef>
                <a:spcPts val="0"/>
              </a:spcBef>
              <a:spcAft>
                <a:spcPts val="0"/>
              </a:spcAft>
              <a:buClr>
                <a:schemeClr val="dk1"/>
              </a:buClr>
              <a:buSzPts val="3600"/>
              <a:buNone/>
              <a:defRPr sz="3600" b="1">
                <a:solidFill>
                  <a:schemeClr val="dk1"/>
                </a:solidFill>
              </a:defRPr>
            </a:lvl3pPr>
            <a:lvl4pPr lvl="3">
              <a:spcBef>
                <a:spcPts val="0"/>
              </a:spcBef>
              <a:spcAft>
                <a:spcPts val="0"/>
              </a:spcAft>
              <a:buClr>
                <a:schemeClr val="dk1"/>
              </a:buClr>
              <a:buSzPts val="3600"/>
              <a:buNone/>
              <a:defRPr sz="3600" b="1">
                <a:solidFill>
                  <a:schemeClr val="dk1"/>
                </a:solidFill>
              </a:defRPr>
            </a:lvl4pPr>
            <a:lvl5pPr lvl="4">
              <a:spcBef>
                <a:spcPts val="0"/>
              </a:spcBef>
              <a:spcAft>
                <a:spcPts val="0"/>
              </a:spcAft>
              <a:buClr>
                <a:schemeClr val="dk1"/>
              </a:buClr>
              <a:buSzPts val="3600"/>
              <a:buNone/>
              <a:defRPr sz="3600" b="1">
                <a:solidFill>
                  <a:schemeClr val="dk1"/>
                </a:solidFill>
              </a:defRPr>
            </a:lvl5pPr>
            <a:lvl6pPr lvl="5">
              <a:spcBef>
                <a:spcPts val="0"/>
              </a:spcBef>
              <a:spcAft>
                <a:spcPts val="0"/>
              </a:spcAft>
              <a:buClr>
                <a:schemeClr val="dk1"/>
              </a:buClr>
              <a:buSzPts val="3600"/>
              <a:buNone/>
              <a:defRPr sz="3600" b="1">
                <a:solidFill>
                  <a:schemeClr val="dk1"/>
                </a:solidFill>
              </a:defRPr>
            </a:lvl6pPr>
            <a:lvl7pPr lvl="6">
              <a:spcBef>
                <a:spcPts val="0"/>
              </a:spcBef>
              <a:spcAft>
                <a:spcPts val="0"/>
              </a:spcAft>
              <a:buClr>
                <a:schemeClr val="dk1"/>
              </a:buClr>
              <a:buSzPts val="3600"/>
              <a:buNone/>
              <a:defRPr sz="3600" b="1">
                <a:solidFill>
                  <a:schemeClr val="dk1"/>
                </a:solidFill>
              </a:defRPr>
            </a:lvl7pPr>
            <a:lvl8pPr lvl="7">
              <a:spcBef>
                <a:spcPts val="0"/>
              </a:spcBef>
              <a:spcAft>
                <a:spcPts val="0"/>
              </a:spcAft>
              <a:buClr>
                <a:schemeClr val="dk1"/>
              </a:buClr>
              <a:buSzPts val="3600"/>
              <a:buNone/>
              <a:defRPr sz="3600" b="1">
                <a:solidFill>
                  <a:schemeClr val="dk1"/>
                </a:solidFill>
              </a:defRPr>
            </a:lvl8pPr>
            <a:lvl9pPr lvl="8">
              <a:spcBef>
                <a:spcPts val="0"/>
              </a:spcBef>
              <a:spcAft>
                <a:spcPts val="0"/>
              </a:spcAft>
              <a:buClr>
                <a:schemeClr val="dk1"/>
              </a:buClr>
              <a:buSzPts val="3600"/>
              <a:buNone/>
              <a:defRPr sz="3600" b="1">
                <a:solidFill>
                  <a:schemeClr val="dk1"/>
                </a:solidFill>
              </a:defRPr>
            </a:lvl9pPr>
          </a:lstStyle>
          <a:p>
            <a:endParaRPr/>
          </a:p>
        </p:txBody>
      </p:sp>
      <p:sp>
        <p:nvSpPr>
          <p:cNvPr id="7" name="Google Shape;7;p1"/>
          <p:cNvSpPr txBox="1">
            <a:spLocks noGrp="1"/>
          </p:cNvSpPr>
          <p:nvPr>
            <p:ph type="body" idx="1"/>
          </p:nvPr>
        </p:nvSpPr>
        <p:spPr>
          <a:xfrm>
            <a:off x="457200" y="1600200"/>
            <a:ext cx="8229600" cy="4967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Char char="●"/>
              <a:defRPr sz="3000">
                <a:solidFill>
                  <a:schemeClr val="dk1"/>
                </a:solidFill>
              </a:defRPr>
            </a:lvl1pPr>
            <a:lvl2pPr marL="914400" lvl="1" indent="-381000">
              <a:spcBef>
                <a:spcPts val="0"/>
              </a:spcBef>
              <a:spcAft>
                <a:spcPts val="0"/>
              </a:spcAft>
              <a:buClr>
                <a:schemeClr val="dk1"/>
              </a:buClr>
              <a:buSzPts val="2400"/>
              <a:buChar char="○"/>
              <a:defRPr sz="2400">
                <a:solidFill>
                  <a:schemeClr val="dk1"/>
                </a:solidFill>
              </a:defRPr>
            </a:lvl2pPr>
            <a:lvl3pPr marL="1371600" lvl="2" indent="-381000">
              <a:spcBef>
                <a:spcPts val="0"/>
              </a:spcBef>
              <a:spcAft>
                <a:spcPts val="0"/>
              </a:spcAft>
              <a:buClr>
                <a:schemeClr val="dk1"/>
              </a:buClr>
              <a:buSzPts val="2400"/>
              <a:buChar char="■"/>
              <a:defRPr sz="2400">
                <a:solidFill>
                  <a:schemeClr val="dk1"/>
                </a:solidFill>
              </a:defRPr>
            </a:lvl3pPr>
            <a:lvl4pPr marL="1828800" lvl="3" indent="-342900">
              <a:spcBef>
                <a:spcPts val="0"/>
              </a:spcBef>
              <a:spcAft>
                <a:spcPts val="0"/>
              </a:spcAft>
              <a:buClr>
                <a:schemeClr val="dk1"/>
              </a:buClr>
              <a:buSzPts val="1800"/>
              <a:buChar char="●"/>
              <a:defRPr sz="1800">
                <a:solidFill>
                  <a:schemeClr val="dk1"/>
                </a:solidFill>
              </a:defRPr>
            </a:lvl4pPr>
            <a:lvl5pPr marL="2286000" lvl="4" indent="-342900">
              <a:spcBef>
                <a:spcPts val="0"/>
              </a:spcBef>
              <a:spcAft>
                <a:spcPts val="0"/>
              </a:spcAft>
              <a:buClr>
                <a:schemeClr val="dk1"/>
              </a:buClr>
              <a:buSzPts val="1800"/>
              <a:buChar char="○"/>
              <a:defRPr sz="1800">
                <a:solidFill>
                  <a:schemeClr val="dk1"/>
                </a:solidFill>
              </a:defRPr>
            </a:lvl5pPr>
            <a:lvl6pPr marL="2743200" lvl="5" indent="-342900">
              <a:spcBef>
                <a:spcPts val="0"/>
              </a:spcBef>
              <a:spcAft>
                <a:spcPts val="0"/>
              </a:spcAft>
              <a:buClr>
                <a:schemeClr val="dk1"/>
              </a:buClr>
              <a:buSzPts val="1800"/>
              <a:buChar char="■"/>
              <a:defRPr sz="1800">
                <a:solidFill>
                  <a:schemeClr val="dk1"/>
                </a:solidFill>
              </a:defRPr>
            </a:lvl6pPr>
            <a:lvl7pPr marL="3200400" lvl="6" indent="-342900">
              <a:spcBef>
                <a:spcPts val="0"/>
              </a:spcBef>
              <a:spcAft>
                <a:spcPts val="0"/>
              </a:spcAft>
              <a:buClr>
                <a:schemeClr val="dk1"/>
              </a:buClr>
              <a:buSzPts val="1800"/>
              <a:buChar char="●"/>
              <a:defRPr sz="1800">
                <a:solidFill>
                  <a:schemeClr val="dk1"/>
                </a:solidFill>
              </a:defRPr>
            </a:lvl7pPr>
            <a:lvl8pPr marL="3657600" lvl="7" indent="-342900">
              <a:spcBef>
                <a:spcPts val="0"/>
              </a:spcBef>
              <a:spcAft>
                <a:spcPts val="0"/>
              </a:spcAft>
              <a:buClr>
                <a:schemeClr val="dk1"/>
              </a:buClr>
              <a:buSzPts val="1800"/>
              <a:buChar char="○"/>
              <a:defRPr sz="1800">
                <a:solidFill>
                  <a:schemeClr val="dk1"/>
                </a:solidFill>
              </a:defRPr>
            </a:lvl8pPr>
            <a:lvl9pPr marL="4114800" lvl="8" indent="-34290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
        <p:cNvGrpSpPr/>
        <p:nvPr/>
      </p:nvGrpSpPr>
      <p:grpSpPr>
        <a:xfrm>
          <a:off x="0" y="0"/>
          <a:ext cx="0" cy="0"/>
          <a:chOff x="0" y="0"/>
          <a:chExt cx="0" cy="0"/>
        </a:xfrm>
      </p:grpSpPr>
      <p:sp>
        <p:nvSpPr>
          <p:cNvPr id="24" name="Google Shape;24;p8"/>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lvl="2"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lvl="3"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lvl="4"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lvl="5"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lvl="6"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lvl="7"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lvl="8"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25" name="Google Shape;25;p8"/>
          <p:cNvSpPr txBox="1">
            <a:spLocks noGrp="1"/>
          </p:cNvSpPr>
          <p:nvPr>
            <p:ph type="body" idx="1"/>
          </p:nvPr>
        </p:nvSpPr>
        <p:spPr>
          <a:xfrm>
            <a:off x="457200" y="1600200"/>
            <a:ext cx="8229600" cy="4967700"/>
          </a:xfrm>
          <a:prstGeom prst="rect">
            <a:avLst/>
          </a:prstGeom>
          <a:noFill/>
          <a:ln>
            <a:noFill/>
          </a:ln>
        </p:spPr>
        <p:txBody>
          <a:bodyPr spcFirstLastPara="1" wrap="square" lIns="91425" tIns="91425" rIns="91425" bIns="91425" anchor="t" anchorCtr="0">
            <a:noAutofit/>
          </a:bodyPr>
          <a:lstStyle>
            <a:lvl1pPr marL="457200" lvl="0"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lvl="1" indent="-381000" algn="l" rtl="0">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lvl="2" indent="-381000" algn="l" rtl="0">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lvl="3"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lvl="4"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lvl="5"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lvl="6"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lvl="7"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lvl="8"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62" r:id="rId6"/>
    <p:sldLayoutId id="2147483663" r:id="rId7"/>
    <p:sldLayoutId id="214748366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5"/>
          <p:cNvSpPr txBox="1">
            <a:spLocks noGrp="1"/>
          </p:cNvSpPr>
          <p:nvPr>
            <p:ph type="body" idx="1"/>
          </p:nvPr>
        </p:nvSpPr>
        <p:spPr>
          <a:xfrm flipH="1">
            <a:off x="457075" y="1305775"/>
            <a:ext cx="7822200" cy="47175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accent1"/>
              </a:buClr>
              <a:buSzPts val="2200"/>
              <a:buChar char="●"/>
            </a:pPr>
            <a:r>
              <a:rPr lang="en" sz="2200" i="1">
                <a:solidFill>
                  <a:schemeClr val="accent1"/>
                </a:solidFill>
              </a:rPr>
              <a:t>Intercept</a:t>
            </a:r>
            <a:r>
              <a:rPr lang="en" sz="2200">
                <a:solidFill>
                  <a:schemeClr val="accent1"/>
                </a:solidFill>
              </a:rPr>
              <a:t>: </a:t>
            </a:r>
            <a:r>
              <a:rPr lang="en" sz="2200"/>
              <a:t>When </a:t>
            </a:r>
            <a:r>
              <a:rPr lang="en" sz="2200" i="1"/>
              <a:t>x</a:t>
            </a:r>
            <a:r>
              <a:rPr lang="en" sz="2200"/>
              <a:t> = 0, </a:t>
            </a:r>
            <a:r>
              <a:rPr lang="en" sz="2200" i="1"/>
              <a:t>y</a:t>
            </a:r>
            <a:r>
              <a:rPr lang="en" sz="2200"/>
              <a:t> is</a:t>
            </a:r>
            <a:br>
              <a:rPr lang="en" sz="2200"/>
            </a:br>
            <a:r>
              <a:rPr lang="en" sz="2200"/>
              <a:t>expected to equal</a:t>
            </a:r>
            <a:br>
              <a:rPr lang="en" sz="2200"/>
            </a:br>
            <a:r>
              <a:rPr lang="en" sz="2200"/>
              <a:t>the intercept.</a:t>
            </a:r>
            <a:endParaRPr sz="2200"/>
          </a:p>
          <a:p>
            <a:pPr marL="0" lvl="0" indent="0" algn="l" rtl="0">
              <a:lnSpc>
                <a:spcPct val="115000"/>
              </a:lnSpc>
              <a:spcBef>
                <a:spcPts val="0"/>
              </a:spcBef>
              <a:spcAft>
                <a:spcPts val="0"/>
              </a:spcAft>
              <a:buClr>
                <a:schemeClr val="dk1"/>
              </a:buClr>
              <a:buSzPts val="1100"/>
              <a:buFont typeface="Arial"/>
              <a:buNone/>
            </a:pPr>
            <a:endParaRPr sz="2200"/>
          </a:p>
          <a:p>
            <a:pPr marL="457200" lvl="0" indent="-368300" algn="l" rtl="0">
              <a:lnSpc>
                <a:spcPct val="115000"/>
              </a:lnSpc>
              <a:spcBef>
                <a:spcPts val="0"/>
              </a:spcBef>
              <a:spcAft>
                <a:spcPts val="0"/>
              </a:spcAft>
              <a:buClr>
                <a:schemeClr val="accent1"/>
              </a:buClr>
              <a:buSzPts val="2200"/>
              <a:buChar char="●"/>
            </a:pPr>
            <a:r>
              <a:rPr lang="en" sz="2200" i="1">
                <a:solidFill>
                  <a:schemeClr val="accent1"/>
                </a:solidFill>
              </a:rPr>
              <a:t>Slope</a:t>
            </a:r>
            <a:r>
              <a:rPr lang="en" sz="2200">
                <a:solidFill>
                  <a:schemeClr val="accent1"/>
                </a:solidFill>
              </a:rPr>
              <a:t>: </a:t>
            </a:r>
            <a:r>
              <a:rPr lang="en" sz="2200"/>
              <a:t>For each unit in x, y is</a:t>
            </a:r>
            <a:br>
              <a:rPr lang="en" sz="2200"/>
            </a:br>
            <a:r>
              <a:rPr lang="en" sz="2200"/>
              <a:t>expected to increase /</a:t>
            </a:r>
            <a:br>
              <a:rPr lang="en" sz="2200"/>
            </a:br>
            <a:r>
              <a:rPr lang="en" sz="2200"/>
              <a:t>decrease on average</a:t>
            </a:r>
            <a:br>
              <a:rPr lang="en" sz="2200"/>
            </a:br>
            <a:r>
              <a:rPr lang="en" sz="2200"/>
              <a:t>by the slope.</a:t>
            </a:r>
            <a:endParaRPr sz="2200"/>
          </a:p>
          <a:p>
            <a:pPr marL="0" lvl="0" indent="0" algn="l" rtl="0">
              <a:lnSpc>
                <a:spcPct val="115000"/>
              </a:lnSpc>
              <a:spcBef>
                <a:spcPts val="0"/>
              </a:spcBef>
              <a:spcAft>
                <a:spcPts val="0"/>
              </a:spcAft>
              <a:buNone/>
            </a:pPr>
            <a:endParaRPr sz="2200"/>
          </a:p>
          <a:p>
            <a:pPr marL="0" lvl="0" indent="0" algn="l" rtl="0">
              <a:lnSpc>
                <a:spcPct val="115000"/>
              </a:lnSpc>
              <a:spcBef>
                <a:spcPts val="0"/>
              </a:spcBef>
              <a:spcAft>
                <a:spcPts val="0"/>
              </a:spcAft>
              <a:buNone/>
            </a:pPr>
            <a:endParaRPr sz="2200"/>
          </a:p>
          <a:p>
            <a:pPr marL="0" lvl="0" indent="0" algn="l" rtl="0">
              <a:lnSpc>
                <a:spcPct val="115000"/>
              </a:lnSpc>
              <a:spcBef>
                <a:spcPts val="0"/>
              </a:spcBef>
              <a:spcAft>
                <a:spcPts val="0"/>
              </a:spcAft>
              <a:buNone/>
            </a:pPr>
            <a:endParaRPr sz="2200"/>
          </a:p>
          <a:p>
            <a:pPr marL="0" lvl="0" indent="0" algn="l" rtl="0">
              <a:lnSpc>
                <a:spcPct val="115000"/>
              </a:lnSpc>
              <a:spcBef>
                <a:spcPts val="0"/>
              </a:spcBef>
              <a:spcAft>
                <a:spcPts val="0"/>
              </a:spcAft>
              <a:buNone/>
            </a:pPr>
            <a:r>
              <a:rPr lang="en" sz="1600" i="1">
                <a:solidFill>
                  <a:srgbClr val="FF0000"/>
                </a:solidFill>
              </a:rPr>
              <a:t>Note</a:t>
            </a:r>
            <a:r>
              <a:rPr lang="en" sz="1600"/>
              <a:t>: These statements are not causal, unless the study is a randomized controlled experiment.</a:t>
            </a:r>
            <a:endParaRPr sz="1600"/>
          </a:p>
        </p:txBody>
      </p:sp>
      <p:sp>
        <p:nvSpPr>
          <p:cNvPr id="312" name="Google Shape;312;p55"/>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Interpretation of slope and intercept</a:t>
            </a:r>
            <a:endParaRPr baseline="30000">
              <a:solidFill>
                <a:schemeClr val="accent1"/>
              </a:solidFill>
            </a:endParaRPr>
          </a:p>
        </p:txBody>
      </p:sp>
      <p:pic>
        <p:nvPicPr>
          <p:cNvPr id="313" name="Google Shape;313;p55"/>
          <p:cNvPicPr preferRelativeResize="0"/>
          <p:nvPr/>
        </p:nvPicPr>
        <p:blipFill>
          <a:blip r:embed="rId3">
            <a:alphaModFix/>
          </a:blip>
          <a:stretch>
            <a:fillRect/>
          </a:stretch>
        </p:blipFill>
        <p:spPr>
          <a:xfrm>
            <a:off x="4754150" y="1903675"/>
            <a:ext cx="3996875" cy="2868475"/>
          </a:xfrm>
          <a:prstGeom prst="rect">
            <a:avLst/>
          </a:prstGeom>
          <a:noFill/>
          <a:ln>
            <a:noFill/>
          </a:ln>
        </p:spPr>
      </p:pic>
      <p:cxnSp>
        <p:nvCxnSpPr>
          <p:cNvPr id="314" name="Google Shape;314;p55"/>
          <p:cNvCxnSpPr/>
          <p:nvPr/>
        </p:nvCxnSpPr>
        <p:spPr>
          <a:xfrm>
            <a:off x="537350" y="5519175"/>
            <a:ext cx="1238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60"/>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Examples of extrapolation</a:t>
            </a:r>
            <a:endParaRPr baseline="30000">
              <a:solidFill>
                <a:schemeClr val="accent1"/>
              </a:solidFill>
            </a:endParaRPr>
          </a:p>
        </p:txBody>
      </p:sp>
      <p:pic>
        <p:nvPicPr>
          <p:cNvPr id="346" name="Google Shape;346;p60"/>
          <p:cNvPicPr preferRelativeResize="0"/>
          <p:nvPr/>
        </p:nvPicPr>
        <p:blipFill>
          <a:blip r:embed="rId3">
            <a:alphaModFix/>
          </a:blip>
          <a:stretch>
            <a:fillRect/>
          </a:stretch>
        </p:blipFill>
        <p:spPr>
          <a:xfrm>
            <a:off x="552450" y="1142999"/>
            <a:ext cx="8077750" cy="5364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61"/>
          <p:cNvSpPr txBox="1">
            <a:spLocks noGrp="1"/>
          </p:cNvSpPr>
          <p:nvPr>
            <p:ph type="body" idx="1"/>
          </p:nvPr>
        </p:nvSpPr>
        <p:spPr>
          <a:xfrm flipH="1">
            <a:off x="457357" y="1305775"/>
            <a:ext cx="8267700" cy="41379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Char char="●"/>
            </a:pPr>
            <a:r>
              <a:rPr lang="en" sz="2200"/>
              <a:t>The strength of the fit of a linear model is most commonly evaluated using </a:t>
            </a:r>
            <a:r>
              <a:rPr lang="en" sz="2200" i="1">
                <a:solidFill>
                  <a:schemeClr val="accent1"/>
                </a:solidFill>
              </a:rPr>
              <a:t>R</a:t>
            </a:r>
            <a:r>
              <a:rPr lang="en" sz="2200" i="1" baseline="30000">
                <a:solidFill>
                  <a:schemeClr val="accent1"/>
                </a:solidFill>
              </a:rPr>
              <a:t>2</a:t>
            </a:r>
            <a:r>
              <a:rPr lang="en" sz="2200"/>
              <a:t>.</a:t>
            </a:r>
            <a:endParaRPr sz="2200"/>
          </a:p>
          <a:p>
            <a:pPr marL="0" lvl="0" indent="0" algn="l" rtl="0">
              <a:lnSpc>
                <a:spcPct val="115000"/>
              </a:lnSpc>
              <a:spcBef>
                <a:spcPts val="1000"/>
              </a:spcBef>
              <a:spcAft>
                <a:spcPts val="1000"/>
              </a:spcAft>
              <a:buNone/>
            </a:pPr>
            <a:endParaRPr sz="2200"/>
          </a:p>
        </p:txBody>
      </p:sp>
      <p:sp>
        <p:nvSpPr>
          <p:cNvPr id="352" name="Google Shape;352;p61"/>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R</a:t>
            </a:r>
            <a:r>
              <a:rPr lang="en" baseline="30000">
                <a:solidFill>
                  <a:schemeClr val="accent1"/>
                </a:solidFill>
              </a:rPr>
              <a:t>2</a:t>
            </a:r>
            <a:endParaRPr baseline="30000">
              <a:solidFill>
                <a:schemeClr val="accen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2"/>
          <p:cNvSpPr txBox="1">
            <a:spLocks noGrp="1"/>
          </p:cNvSpPr>
          <p:nvPr>
            <p:ph type="body" idx="1"/>
          </p:nvPr>
        </p:nvSpPr>
        <p:spPr>
          <a:xfrm flipH="1">
            <a:off x="457357" y="1305775"/>
            <a:ext cx="8267700" cy="41379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Char char="●"/>
            </a:pPr>
            <a:r>
              <a:rPr lang="en" sz="2200"/>
              <a:t>The strength of the fit of a linear model is most commonly evaluated using </a:t>
            </a:r>
            <a:r>
              <a:rPr lang="en" sz="2200" i="1">
                <a:solidFill>
                  <a:schemeClr val="accent1"/>
                </a:solidFill>
              </a:rPr>
              <a:t>R</a:t>
            </a:r>
            <a:r>
              <a:rPr lang="en" sz="2200" i="1" baseline="30000">
                <a:solidFill>
                  <a:schemeClr val="accent1"/>
                </a:solidFill>
              </a:rPr>
              <a:t>2</a:t>
            </a:r>
            <a:r>
              <a:rPr lang="en" sz="2200"/>
              <a:t>.</a:t>
            </a:r>
            <a:endParaRPr sz="2200"/>
          </a:p>
          <a:p>
            <a:pPr marL="457200" lvl="0" indent="-368300" algn="l" rtl="0">
              <a:lnSpc>
                <a:spcPct val="115000"/>
              </a:lnSpc>
              <a:spcBef>
                <a:spcPts val="0"/>
              </a:spcBef>
              <a:spcAft>
                <a:spcPts val="0"/>
              </a:spcAft>
              <a:buSzPts val="2200"/>
              <a:buChar char="●"/>
            </a:pPr>
            <a:r>
              <a:rPr lang="en" sz="2200" i="1"/>
              <a:t>R</a:t>
            </a:r>
            <a:r>
              <a:rPr lang="en" sz="2200" i="1" baseline="30000"/>
              <a:t>2</a:t>
            </a:r>
            <a:r>
              <a:rPr lang="en" sz="2200"/>
              <a:t> is calculated as the square of the correlation coefficient.</a:t>
            </a:r>
            <a:endParaRPr sz="2200"/>
          </a:p>
          <a:p>
            <a:pPr marL="0" lvl="0" indent="0" algn="l" rtl="0">
              <a:lnSpc>
                <a:spcPct val="115000"/>
              </a:lnSpc>
              <a:spcBef>
                <a:spcPts val="1000"/>
              </a:spcBef>
              <a:spcAft>
                <a:spcPts val="1000"/>
              </a:spcAft>
              <a:buNone/>
            </a:pPr>
            <a:endParaRPr sz="2200"/>
          </a:p>
        </p:txBody>
      </p:sp>
      <p:sp>
        <p:nvSpPr>
          <p:cNvPr id="358" name="Google Shape;358;p62"/>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R</a:t>
            </a:r>
            <a:r>
              <a:rPr lang="en" baseline="30000">
                <a:solidFill>
                  <a:schemeClr val="accent1"/>
                </a:solidFill>
              </a:rPr>
              <a:t>2</a:t>
            </a:r>
            <a:endParaRPr baseline="30000">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63"/>
          <p:cNvSpPr txBox="1">
            <a:spLocks noGrp="1"/>
          </p:cNvSpPr>
          <p:nvPr>
            <p:ph type="body" idx="1"/>
          </p:nvPr>
        </p:nvSpPr>
        <p:spPr>
          <a:xfrm flipH="1">
            <a:off x="457357" y="1305775"/>
            <a:ext cx="8267700" cy="41379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Char char="●"/>
            </a:pPr>
            <a:r>
              <a:rPr lang="en" sz="2200"/>
              <a:t>The strength of the fit of a linear model is most commonly evaluated using </a:t>
            </a:r>
            <a:r>
              <a:rPr lang="en" sz="2200" i="1">
                <a:solidFill>
                  <a:schemeClr val="accent1"/>
                </a:solidFill>
              </a:rPr>
              <a:t>R</a:t>
            </a:r>
            <a:r>
              <a:rPr lang="en" sz="2200" i="1" baseline="30000">
                <a:solidFill>
                  <a:schemeClr val="accent1"/>
                </a:solidFill>
              </a:rPr>
              <a:t>2</a:t>
            </a:r>
            <a:r>
              <a:rPr lang="en" sz="2200"/>
              <a:t>.</a:t>
            </a:r>
            <a:endParaRPr sz="2200"/>
          </a:p>
          <a:p>
            <a:pPr marL="457200" lvl="0" indent="-368300" algn="l" rtl="0">
              <a:lnSpc>
                <a:spcPct val="115000"/>
              </a:lnSpc>
              <a:spcBef>
                <a:spcPts val="0"/>
              </a:spcBef>
              <a:spcAft>
                <a:spcPts val="0"/>
              </a:spcAft>
              <a:buSzPts val="2200"/>
              <a:buChar char="●"/>
            </a:pPr>
            <a:r>
              <a:rPr lang="en" sz="2200" i="1"/>
              <a:t>R</a:t>
            </a:r>
            <a:r>
              <a:rPr lang="en" sz="2200" i="1" baseline="30000"/>
              <a:t>2</a:t>
            </a:r>
            <a:r>
              <a:rPr lang="en" sz="2200"/>
              <a:t> is calculated as the square of the correlation coefficient.</a:t>
            </a:r>
            <a:endParaRPr sz="2200"/>
          </a:p>
          <a:p>
            <a:pPr marL="457200" lvl="0" indent="-368300" algn="l" rtl="0">
              <a:lnSpc>
                <a:spcPct val="115000"/>
              </a:lnSpc>
              <a:spcBef>
                <a:spcPts val="0"/>
              </a:spcBef>
              <a:spcAft>
                <a:spcPts val="0"/>
              </a:spcAft>
              <a:buSzPts val="2200"/>
              <a:buChar char="●"/>
            </a:pPr>
            <a:r>
              <a:rPr lang="en" sz="2200"/>
              <a:t>It tells us what percent of variability in the response variable is explained by the model.</a:t>
            </a:r>
            <a:endParaRPr sz="2200"/>
          </a:p>
          <a:p>
            <a:pPr marL="0" lvl="0" indent="0" algn="l" rtl="0">
              <a:lnSpc>
                <a:spcPct val="115000"/>
              </a:lnSpc>
              <a:spcBef>
                <a:spcPts val="1000"/>
              </a:spcBef>
              <a:spcAft>
                <a:spcPts val="1000"/>
              </a:spcAft>
              <a:buNone/>
            </a:pPr>
            <a:endParaRPr sz="2200"/>
          </a:p>
        </p:txBody>
      </p:sp>
      <p:sp>
        <p:nvSpPr>
          <p:cNvPr id="364" name="Google Shape;364;p63"/>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R</a:t>
            </a:r>
            <a:r>
              <a:rPr lang="en" baseline="30000">
                <a:solidFill>
                  <a:schemeClr val="accent1"/>
                </a:solidFill>
              </a:rPr>
              <a:t>2</a:t>
            </a:r>
            <a:endParaRPr baseline="30000">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4"/>
          <p:cNvSpPr txBox="1">
            <a:spLocks noGrp="1"/>
          </p:cNvSpPr>
          <p:nvPr>
            <p:ph type="body" idx="1"/>
          </p:nvPr>
        </p:nvSpPr>
        <p:spPr>
          <a:xfrm flipH="1">
            <a:off x="457357" y="1305775"/>
            <a:ext cx="8267700" cy="41379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Char char="●"/>
            </a:pPr>
            <a:r>
              <a:rPr lang="en" sz="2200"/>
              <a:t>The strength of the fit of a linear model is most commonly evaluated using </a:t>
            </a:r>
            <a:r>
              <a:rPr lang="en" sz="2200" i="1">
                <a:solidFill>
                  <a:schemeClr val="accent1"/>
                </a:solidFill>
              </a:rPr>
              <a:t>R</a:t>
            </a:r>
            <a:r>
              <a:rPr lang="en" sz="2200" i="1" baseline="30000">
                <a:solidFill>
                  <a:schemeClr val="accent1"/>
                </a:solidFill>
              </a:rPr>
              <a:t>2</a:t>
            </a:r>
            <a:r>
              <a:rPr lang="en" sz="2200"/>
              <a:t>.</a:t>
            </a:r>
            <a:endParaRPr sz="2200"/>
          </a:p>
          <a:p>
            <a:pPr marL="457200" lvl="0" indent="-368300" algn="l" rtl="0">
              <a:lnSpc>
                <a:spcPct val="115000"/>
              </a:lnSpc>
              <a:spcBef>
                <a:spcPts val="0"/>
              </a:spcBef>
              <a:spcAft>
                <a:spcPts val="0"/>
              </a:spcAft>
              <a:buSzPts val="2200"/>
              <a:buChar char="●"/>
            </a:pPr>
            <a:r>
              <a:rPr lang="en" sz="2200" i="1"/>
              <a:t>R</a:t>
            </a:r>
            <a:r>
              <a:rPr lang="en" sz="2200" i="1" baseline="30000"/>
              <a:t>2 </a:t>
            </a:r>
            <a:r>
              <a:rPr lang="en" sz="2200"/>
              <a:t>is calculated as the square of the correlation coefficient.</a:t>
            </a:r>
            <a:endParaRPr sz="2200"/>
          </a:p>
          <a:p>
            <a:pPr marL="457200" lvl="0" indent="-368300" algn="l" rtl="0">
              <a:lnSpc>
                <a:spcPct val="115000"/>
              </a:lnSpc>
              <a:spcBef>
                <a:spcPts val="0"/>
              </a:spcBef>
              <a:spcAft>
                <a:spcPts val="0"/>
              </a:spcAft>
              <a:buSzPts val="2200"/>
              <a:buChar char="●"/>
            </a:pPr>
            <a:r>
              <a:rPr lang="en" sz="2200"/>
              <a:t>It tells us what percent of variability in the response variable is explained by the model.</a:t>
            </a:r>
            <a:endParaRPr sz="2200"/>
          </a:p>
          <a:p>
            <a:pPr marL="457200" lvl="0" indent="-368300" algn="l" rtl="0">
              <a:lnSpc>
                <a:spcPct val="115000"/>
              </a:lnSpc>
              <a:spcBef>
                <a:spcPts val="0"/>
              </a:spcBef>
              <a:spcAft>
                <a:spcPts val="0"/>
              </a:spcAft>
              <a:buSzPts val="2200"/>
              <a:buChar char="●"/>
            </a:pPr>
            <a:r>
              <a:rPr lang="en" sz="2200"/>
              <a:t>The remainder of the variability is explained by variables not included in the model or by inherent randomness in the data.</a:t>
            </a:r>
            <a:endParaRPr sz="2200"/>
          </a:p>
          <a:p>
            <a:pPr marL="0" lvl="0" indent="0" algn="l" rtl="0">
              <a:lnSpc>
                <a:spcPct val="115000"/>
              </a:lnSpc>
              <a:spcBef>
                <a:spcPts val="1000"/>
              </a:spcBef>
              <a:spcAft>
                <a:spcPts val="1000"/>
              </a:spcAft>
              <a:buNone/>
            </a:pPr>
            <a:endParaRPr sz="2200"/>
          </a:p>
        </p:txBody>
      </p:sp>
      <p:sp>
        <p:nvSpPr>
          <p:cNvPr id="370" name="Google Shape;370;p64"/>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R</a:t>
            </a:r>
            <a:r>
              <a:rPr lang="en" baseline="30000">
                <a:solidFill>
                  <a:schemeClr val="accent1"/>
                </a:solidFill>
              </a:rPr>
              <a:t>2</a:t>
            </a:r>
            <a:endParaRPr baseline="30000">
              <a:solidFill>
                <a:schemeClr val="accen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65"/>
          <p:cNvSpPr txBox="1">
            <a:spLocks noGrp="1"/>
          </p:cNvSpPr>
          <p:nvPr>
            <p:ph type="body" idx="1"/>
          </p:nvPr>
        </p:nvSpPr>
        <p:spPr>
          <a:xfrm flipH="1">
            <a:off x="457357" y="1305775"/>
            <a:ext cx="8267700" cy="41379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Char char="●"/>
            </a:pPr>
            <a:r>
              <a:rPr lang="en" sz="2200"/>
              <a:t>The strength of the fit of a linear model is most commonly evaluated using </a:t>
            </a:r>
            <a:r>
              <a:rPr lang="en" sz="2200" i="1">
                <a:solidFill>
                  <a:schemeClr val="accent1"/>
                </a:solidFill>
              </a:rPr>
              <a:t>R</a:t>
            </a:r>
            <a:r>
              <a:rPr lang="en" sz="2200" i="1" baseline="30000">
                <a:solidFill>
                  <a:schemeClr val="accent1"/>
                </a:solidFill>
              </a:rPr>
              <a:t>2</a:t>
            </a:r>
            <a:r>
              <a:rPr lang="en" sz="2200"/>
              <a:t>.</a:t>
            </a:r>
            <a:endParaRPr sz="2200"/>
          </a:p>
          <a:p>
            <a:pPr marL="457200" lvl="0" indent="-368300" algn="l" rtl="0">
              <a:lnSpc>
                <a:spcPct val="115000"/>
              </a:lnSpc>
              <a:spcBef>
                <a:spcPts val="0"/>
              </a:spcBef>
              <a:spcAft>
                <a:spcPts val="0"/>
              </a:spcAft>
              <a:buSzPts val="2200"/>
              <a:buChar char="●"/>
            </a:pPr>
            <a:r>
              <a:rPr lang="en" sz="2200" i="1"/>
              <a:t>R</a:t>
            </a:r>
            <a:r>
              <a:rPr lang="en" sz="2200" i="1" baseline="30000"/>
              <a:t>2</a:t>
            </a:r>
            <a:r>
              <a:rPr lang="en" sz="2200"/>
              <a:t> is calculated as the square of the correlation coefficient.</a:t>
            </a:r>
            <a:endParaRPr sz="2200"/>
          </a:p>
          <a:p>
            <a:pPr marL="457200" lvl="0" indent="-368300" algn="l" rtl="0">
              <a:lnSpc>
                <a:spcPct val="115000"/>
              </a:lnSpc>
              <a:spcBef>
                <a:spcPts val="0"/>
              </a:spcBef>
              <a:spcAft>
                <a:spcPts val="0"/>
              </a:spcAft>
              <a:buSzPts val="2200"/>
              <a:buChar char="●"/>
            </a:pPr>
            <a:r>
              <a:rPr lang="en" sz="2200"/>
              <a:t>It tells us what percent of variability in the response variable is explained by the model.</a:t>
            </a:r>
            <a:endParaRPr sz="2200"/>
          </a:p>
          <a:p>
            <a:pPr marL="457200" lvl="0" indent="-368300" algn="l" rtl="0">
              <a:lnSpc>
                <a:spcPct val="115000"/>
              </a:lnSpc>
              <a:spcBef>
                <a:spcPts val="0"/>
              </a:spcBef>
              <a:spcAft>
                <a:spcPts val="0"/>
              </a:spcAft>
              <a:buSzPts val="2200"/>
              <a:buChar char="●"/>
            </a:pPr>
            <a:r>
              <a:rPr lang="en" sz="2200"/>
              <a:t>The remainder of the variability is explained by variables not included in the model or by inherent randomness in the data.</a:t>
            </a:r>
            <a:endParaRPr sz="2200"/>
          </a:p>
          <a:p>
            <a:pPr marL="457200" lvl="0" indent="-368300" algn="l" rtl="0">
              <a:lnSpc>
                <a:spcPct val="115000"/>
              </a:lnSpc>
              <a:spcBef>
                <a:spcPts val="0"/>
              </a:spcBef>
              <a:spcAft>
                <a:spcPts val="0"/>
              </a:spcAft>
              <a:buSzPts val="2200"/>
              <a:buChar char="●"/>
            </a:pPr>
            <a:r>
              <a:rPr lang="en" sz="2200"/>
              <a:t>For the model we've been working with, </a:t>
            </a:r>
            <a:r>
              <a:rPr lang="en" sz="2200" i="1"/>
              <a:t>R</a:t>
            </a:r>
            <a:r>
              <a:rPr lang="en" sz="2200" i="1" baseline="30000"/>
              <a:t>2</a:t>
            </a:r>
            <a:r>
              <a:rPr lang="en" sz="2200"/>
              <a:t> = -0.62</a:t>
            </a:r>
            <a:r>
              <a:rPr lang="en" sz="2200" baseline="30000"/>
              <a:t>2</a:t>
            </a:r>
            <a:r>
              <a:rPr lang="en" sz="2200"/>
              <a:t> = 0.38.</a:t>
            </a:r>
            <a:endParaRPr sz="2200"/>
          </a:p>
        </p:txBody>
      </p:sp>
      <p:sp>
        <p:nvSpPr>
          <p:cNvPr id="376" name="Google Shape;376;p65"/>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R</a:t>
            </a:r>
            <a:r>
              <a:rPr lang="en" baseline="30000">
                <a:solidFill>
                  <a:schemeClr val="accent1"/>
                </a:solidFill>
              </a:rPr>
              <a:t>2</a:t>
            </a:r>
            <a:endParaRPr baseline="30000">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6"/>
          <p:cNvSpPr txBox="1">
            <a:spLocks noGrp="1"/>
          </p:cNvSpPr>
          <p:nvPr>
            <p:ph type="body" idx="1"/>
          </p:nvPr>
        </p:nvSpPr>
        <p:spPr>
          <a:xfrm flipH="1">
            <a:off x="381000" y="1677213"/>
            <a:ext cx="5348700" cy="4050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2200"/>
          </a:p>
          <a:p>
            <a:pPr marL="457200" lvl="0" indent="-368300" algn="l" rtl="0">
              <a:lnSpc>
                <a:spcPct val="115000"/>
              </a:lnSpc>
              <a:spcBef>
                <a:spcPts val="0"/>
              </a:spcBef>
              <a:spcAft>
                <a:spcPts val="0"/>
              </a:spcAft>
              <a:buSzPts val="2200"/>
              <a:buAutoNum type="alphaLcParenBoth"/>
            </a:pPr>
            <a:r>
              <a:rPr lang="en" sz="2200"/>
              <a:t>38% of the variability in the % of HG graduates among the 51 states is explained by the model.</a:t>
            </a:r>
            <a:endParaRPr sz="2200"/>
          </a:p>
          <a:p>
            <a:pPr marL="457200" lvl="0" indent="-368300" algn="l" rtl="0">
              <a:lnSpc>
                <a:spcPct val="115000"/>
              </a:lnSpc>
              <a:spcBef>
                <a:spcPts val="0"/>
              </a:spcBef>
              <a:spcAft>
                <a:spcPts val="0"/>
              </a:spcAft>
              <a:buSzPts val="2200"/>
              <a:buAutoNum type="alphaLcParenBoth"/>
            </a:pPr>
            <a:r>
              <a:rPr lang="en" sz="2200"/>
              <a:t>38% of the variability in the % of residents living in poverty among the 51 states is explained by the model.</a:t>
            </a:r>
            <a:endParaRPr sz="2200"/>
          </a:p>
          <a:p>
            <a:pPr marL="457200" lvl="0" indent="-368300" algn="l" rtl="0">
              <a:lnSpc>
                <a:spcPct val="115000"/>
              </a:lnSpc>
              <a:spcBef>
                <a:spcPts val="0"/>
              </a:spcBef>
              <a:spcAft>
                <a:spcPts val="0"/>
              </a:spcAft>
              <a:buSzPts val="2200"/>
              <a:buAutoNum type="alphaLcParenBoth"/>
            </a:pPr>
            <a:r>
              <a:rPr lang="en" sz="2200"/>
              <a:t>38% of the time % HS graduates predict % living in poverty correctly.</a:t>
            </a:r>
            <a:endParaRPr sz="2200"/>
          </a:p>
          <a:p>
            <a:pPr marL="457200" lvl="0" indent="-368300" algn="l" rtl="0">
              <a:lnSpc>
                <a:spcPct val="115000"/>
              </a:lnSpc>
              <a:spcBef>
                <a:spcPts val="0"/>
              </a:spcBef>
              <a:spcAft>
                <a:spcPts val="0"/>
              </a:spcAft>
              <a:buSzPts val="2200"/>
              <a:buAutoNum type="alphaLcParenBoth"/>
            </a:pPr>
            <a:r>
              <a:rPr lang="en" sz="2200"/>
              <a:t>62% of the variability in the % of residents living in poverty among the 51 states is explained by the model.</a:t>
            </a:r>
            <a:endParaRPr sz="2200"/>
          </a:p>
        </p:txBody>
      </p:sp>
      <p:sp>
        <p:nvSpPr>
          <p:cNvPr id="382" name="Google Shape;382;p66"/>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Interpretation of R</a:t>
            </a:r>
            <a:r>
              <a:rPr lang="en" baseline="30000">
                <a:solidFill>
                  <a:schemeClr val="accent1"/>
                </a:solidFill>
              </a:rPr>
              <a:t>2</a:t>
            </a:r>
            <a:endParaRPr baseline="30000">
              <a:solidFill>
                <a:schemeClr val="accent1"/>
              </a:solidFill>
            </a:endParaRPr>
          </a:p>
        </p:txBody>
      </p:sp>
      <p:pic>
        <p:nvPicPr>
          <p:cNvPr id="383" name="Google Shape;383;p66"/>
          <p:cNvPicPr preferRelativeResize="0"/>
          <p:nvPr/>
        </p:nvPicPr>
        <p:blipFill>
          <a:blip r:embed="rId3">
            <a:alphaModFix/>
          </a:blip>
          <a:stretch>
            <a:fillRect/>
          </a:stretch>
        </p:blipFill>
        <p:spPr>
          <a:xfrm>
            <a:off x="5610213" y="2726038"/>
            <a:ext cx="3076575" cy="2409825"/>
          </a:xfrm>
          <a:prstGeom prst="rect">
            <a:avLst/>
          </a:prstGeom>
          <a:noFill/>
          <a:ln>
            <a:noFill/>
          </a:ln>
        </p:spPr>
      </p:pic>
      <p:sp>
        <p:nvSpPr>
          <p:cNvPr id="384" name="Google Shape;384;p66"/>
          <p:cNvSpPr txBox="1"/>
          <p:nvPr/>
        </p:nvSpPr>
        <p:spPr>
          <a:xfrm>
            <a:off x="381000" y="228600"/>
            <a:ext cx="85884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solidFill>
                  <a:schemeClr val="accent1"/>
                </a:solidFill>
              </a:rPr>
              <a:t>Which of the below is the correct interpretation of </a:t>
            </a:r>
            <a:r>
              <a:rPr lang="en" sz="2000" i="1">
                <a:solidFill>
                  <a:schemeClr val="accent1"/>
                </a:solidFill>
              </a:rPr>
              <a:t>R</a:t>
            </a:r>
            <a:r>
              <a:rPr lang="en" sz="2000">
                <a:solidFill>
                  <a:schemeClr val="accent1"/>
                </a:solidFill>
              </a:rPr>
              <a:t> = -0.62, </a:t>
            </a:r>
            <a:r>
              <a:rPr lang="en" sz="2000" i="1">
                <a:solidFill>
                  <a:schemeClr val="accent1"/>
                </a:solidFill>
              </a:rPr>
              <a:t>R</a:t>
            </a:r>
            <a:r>
              <a:rPr lang="en" sz="2000" i="1" baseline="30000">
                <a:solidFill>
                  <a:schemeClr val="accent1"/>
                </a:solidFill>
              </a:rPr>
              <a:t>2</a:t>
            </a:r>
            <a:r>
              <a:rPr lang="en" sz="2000">
                <a:solidFill>
                  <a:schemeClr val="accent1"/>
                </a:solidFill>
              </a:rPr>
              <a:t> = 0.38?</a:t>
            </a:r>
            <a:endParaRPr sz="2000">
              <a:solidFill>
                <a:schemeClr val="accen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7"/>
          <p:cNvSpPr txBox="1">
            <a:spLocks noGrp="1"/>
          </p:cNvSpPr>
          <p:nvPr>
            <p:ph type="body" idx="1"/>
          </p:nvPr>
        </p:nvSpPr>
        <p:spPr>
          <a:xfrm flipH="1">
            <a:off x="381000" y="1677213"/>
            <a:ext cx="5348700" cy="4050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2200"/>
          </a:p>
          <a:p>
            <a:pPr marL="457200" lvl="0" indent="-368300" algn="l" rtl="0">
              <a:lnSpc>
                <a:spcPct val="115000"/>
              </a:lnSpc>
              <a:spcBef>
                <a:spcPts val="0"/>
              </a:spcBef>
              <a:spcAft>
                <a:spcPts val="0"/>
              </a:spcAft>
              <a:buSzPts val="2200"/>
              <a:buAutoNum type="alphaLcParenBoth"/>
            </a:pPr>
            <a:r>
              <a:rPr lang="en" sz="2200"/>
              <a:t>38% of the variability in the % of HG graduates among the 51 states is explained by the model.</a:t>
            </a:r>
            <a:endParaRPr sz="2200"/>
          </a:p>
          <a:p>
            <a:pPr marL="457200" lvl="0" indent="-368300" algn="l" rtl="0">
              <a:lnSpc>
                <a:spcPct val="115000"/>
              </a:lnSpc>
              <a:spcBef>
                <a:spcPts val="0"/>
              </a:spcBef>
              <a:spcAft>
                <a:spcPts val="0"/>
              </a:spcAft>
              <a:buClr>
                <a:srgbClr val="FF9900"/>
              </a:buClr>
              <a:buSzPts val="2200"/>
              <a:buAutoNum type="alphaLcParenBoth"/>
            </a:pPr>
            <a:r>
              <a:rPr lang="en" sz="2200" i="1">
                <a:solidFill>
                  <a:srgbClr val="FF9900"/>
                </a:solidFill>
              </a:rPr>
              <a:t>38% of the variability in the % of residents living in poverty among the 51 states is explained by the model.</a:t>
            </a:r>
            <a:endParaRPr sz="2200" i="1">
              <a:solidFill>
                <a:srgbClr val="FF9900"/>
              </a:solidFill>
            </a:endParaRPr>
          </a:p>
          <a:p>
            <a:pPr marL="457200" lvl="0" indent="-368300" algn="l" rtl="0">
              <a:lnSpc>
                <a:spcPct val="115000"/>
              </a:lnSpc>
              <a:spcBef>
                <a:spcPts val="0"/>
              </a:spcBef>
              <a:spcAft>
                <a:spcPts val="0"/>
              </a:spcAft>
              <a:buSzPts val="2200"/>
              <a:buAutoNum type="alphaLcParenBoth"/>
            </a:pPr>
            <a:r>
              <a:rPr lang="en" sz="2200"/>
              <a:t>38% of the time % HS graduates predict % living in poverty correctly.</a:t>
            </a:r>
            <a:endParaRPr sz="2200"/>
          </a:p>
          <a:p>
            <a:pPr marL="457200" lvl="0" indent="-368300" algn="l" rtl="0">
              <a:lnSpc>
                <a:spcPct val="115000"/>
              </a:lnSpc>
              <a:spcBef>
                <a:spcPts val="0"/>
              </a:spcBef>
              <a:spcAft>
                <a:spcPts val="0"/>
              </a:spcAft>
              <a:buSzPts val="2200"/>
              <a:buAutoNum type="alphaLcParenBoth"/>
            </a:pPr>
            <a:r>
              <a:rPr lang="en" sz="2200"/>
              <a:t>62% of the variability in the % of residents living in poverty among the 51 states is explained by the model.</a:t>
            </a:r>
            <a:endParaRPr sz="2200"/>
          </a:p>
        </p:txBody>
      </p:sp>
      <p:sp>
        <p:nvSpPr>
          <p:cNvPr id="390" name="Google Shape;390;p67"/>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Interpretation of R</a:t>
            </a:r>
            <a:r>
              <a:rPr lang="en" baseline="30000">
                <a:solidFill>
                  <a:schemeClr val="accent1"/>
                </a:solidFill>
              </a:rPr>
              <a:t>2</a:t>
            </a:r>
            <a:endParaRPr baseline="30000">
              <a:solidFill>
                <a:schemeClr val="accent1"/>
              </a:solidFill>
            </a:endParaRPr>
          </a:p>
        </p:txBody>
      </p:sp>
      <p:pic>
        <p:nvPicPr>
          <p:cNvPr id="391" name="Google Shape;391;p67"/>
          <p:cNvPicPr preferRelativeResize="0"/>
          <p:nvPr/>
        </p:nvPicPr>
        <p:blipFill>
          <a:blip r:embed="rId3">
            <a:alphaModFix/>
          </a:blip>
          <a:stretch>
            <a:fillRect/>
          </a:stretch>
        </p:blipFill>
        <p:spPr>
          <a:xfrm>
            <a:off x="5610213" y="2726038"/>
            <a:ext cx="3076575" cy="2409825"/>
          </a:xfrm>
          <a:prstGeom prst="rect">
            <a:avLst/>
          </a:prstGeom>
          <a:noFill/>
          <a:ln>
            <a:noFill/>
          </a:ln>
        </p:spPr>
      </p:pic>
      <p:sp>
        <p:nvSpPr>
          <p:cNvPr id="392" name="Google Shape;392;p67"/>
          <p:cNvSpPr txBox="1"/>
          <p:nvPr/>
        </p:nvSpPr>
        <p:spPr>
          <a:xfrm>
            <a:off x="381000" y="228600"/>
            <a:ext cx="85884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solidFill>
                  <a:schemeClr val="accent1"/>
                </a:solidFill>
              </a:rPr>
              <a:t>Which of the below is the correct interpretation of </a:t>
            </a:r>
            <a:r>
              <a:rPr lang="en" sz="2000" i="1">
                <a:solidFill>
                  <a:schemeClr val="accent1"/>
                </a:solidFill>
              </a:rPr>
              <a:t>R</a:t>
            </a:r>
            <a:r>
              <a:rPr lang="en" sz="2000">
                <a:solidFill>
                  <a:schemeClr val="accent1"/>
                </a:solidFill>
              </a:rPr>
              <a:t> = -0.62, </a:t>
            </a:r>
            <a:r>
              <a:rPr lang="en" sz="2000" i="1">
                <a:solidFill>
                  <a:schemeClr val="accent1"/>
                </a:solidFill>
              </a:rPr>
              <a:t>R</a:t>
            </a:r>
            <a:r>
              <a:rPr lang="en" sz="2000" i="1" baseline="30000">
                <a:solidFill>
                  <a:schemeClr val="accent1"/>
                </a:solidFill>
              </a:rPr>
              <a:t>2</a:t>
            </a:r>
            <a:r>
              <a:rPr lang="en" sz="2000">
                <a:solidFill>
                  <a:schemeClr val="accent1"/>
                </a:solidFill>
              </a:rPr>
              <a:t> = 0.38?</a:t>
            </a:r>
            <a:endParaRPr sz="2000">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4"/>
          <p:cNvSpPr txBox="1">
            <a:spLocks noGrp="1"/>
          </p:cNvSpPr>
          <p:nvPr>
            <p:ph type="body" idx="1"/>
          </p:nvPr>
        </p:nvSpPr>
        <p:spPr>
          <a:xfrm flipH="1">
            <a:off x="457357" y="1305775"/>
            <a:ext cx="8267700" cy="41379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Char char="●"/>
            </a:pPr>
            <a:r>
              <a:rPr lang="en-US" sz="2200" dirty="0"/>
              <a:t>What </a:t>
            </a:r>
            <a:r>
              <a:rPr lang="en-US" sz="2200" i="1" dirty="0"/>
              <a:t>exactly</a:t>
            </a:r>
            <a:r>
              <a:rPr lang="en-US" sz="2200" dirty="0"/>
              <a:t> is variability, both explained and unexplained?</a:t>
            </a:r>
            <a:endParaRPr sz="2200" dirty="0"/>
          </a:p>
          <a:p>
            <a:pPr marL="0" lvl="0" indent="0" algn="l" rtl="0">
              <a:lnSpc>
                <a:spcPct val="115000"/>
              </a:lnSpc>
              <a:spcBef>
                <a:spcPts val="1000"/>
              </a:spcBef>
              <a:spcAft>
                <a:spcPts val="1000"/>
              </a:spcAft>
              <a:buNone/>
            </a:pPr>
            <a:endParaRPr sz="2200" dirty="0"/>
          </a:p>
        </p:txBody>
      </p:sp>
      <p:sp>
        <p:nvSpPr>
          <p:cNvPr id="370" name="Google Shape;370;p64"/>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R</a:t>
            </a:r>
            <a:r>
              <a:rPr lang="en" baseline="30000" dirty="0">
                <a:solidFill>
                  <a:schemeClr val="accent1"/>
                </a:solidFill>
              </a:rPr>
              <a:t>2</a:t>
            </a:r>
            <a:endParaRPr baseline="30000" dirty="0">
              <a:solidFill>
                <a:schemeClr val="accent1"/>
              </a:solidFill>
            </a:endParaRPr>
          </a:p>
        </p:txBody>
      </p:sp>
    </p:spTree>
    <p:extLst>
      <p:ext uri="{BB962C8B-B14F-4D97-AF65-F5344CB8AC3E}">
        <p14:creationId xmlns:p14="http://schemas.microsoft.com/office/powerpoint/2010/main" val="676168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4"/>
          <p:cNvSpPr txBox="1">
            <a:spLocks noGrp="1"/>
          </p:cNvSpPr>
          <p:nvPr>
            <p:ph type="body" idx="1"/>
          </p:nvPr>
        </p:nvSpPr>
        <p:spPr>
          <a:xfrm flipH="1">
            <a:off x="457357" y="1305775"/>
            <a:ext cx="8267700" cy="41379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Char char="●"/>
            </a:pPr>
            <a:r>
              <a:rPr lang="en-US" sz="2200" dirty="0"/>
              <a:t>What </a:t>
            </a:r>
            <a:r>
              <a:rPr lang="en-US" sz="2200" i="1" dirty="0"/>
              <a:t>exactly</a:t>
            </a:r>
            <a:r>
              <a:rPr lang="en-US" sz="2200" dirty="0"/>
              <a:t> is variability, both explained and unexplained?</a:t>
            </a:r>
          </a:p>
          <a:p>
            <a:pPr marL="457200" lvl="0" indent="-368300" algn="l" rtl="0">
              <a:lnSpc>
                <a:spcPct val="115000"/>
              </a:lnSpc>
              <a:spcBef>
                <a:spcPts val="0"/>
              </a:spcBef>
              <a:spcAft>
                <a:spcPts val="0"/>
              </a:spcAft>
              <a:buSzPts val="2200"/>
              <a:buChar char="●"/>
            </a:pPr>
            <a:r>
              <a:rPr lang="en-US" sz="2200" i="1" dirty="0"/>
              <a:t>Total </a:t>
            </a:r>
            <a:r>
              <a:rPr lang="en-US" sz="2200" dirty="0"/>
              <a:t>variability is the overall </a:t>
            </a:r>
            <a:r>
              <a:rPr lang="en-US" sz="2200" i="1" dirty="0"/>
              <a:t>spread </a:t>
            </a:r>
            <a:r>
              <a:rPr lang="en-US" sz="2200" dirty="0"/>
              <a:t>of the response variable. It is calculated by taking the sum of squares of the differences between each response and the mean response.</a:t>
            </a:r>
            <a:endParaRPr sz="2200" i="1" dirty="0"/>
          </a:p>
          <a:p>
            <a:pPr marL="0" lvl="0" indent="0" algn="l" rtl="0">
              <a:lnSpc>
                <a:spcPct val="115000"/>
              </a:lnSpc>
              <a:spcBef>
                <a:spcPts val="1000"/>
              </a:spcBef>
              <a:spcAft>
                <a:spcPts val="1000"/>
              </a:spcAft>
              <a:buNone/>
            </a:pPr>
            <a:endParaRPr sz="2200" dirty="0"/>
          </a:p>
        </p:txBody>
      </p:sp>
      <p:sp>
        <p:nvSpPr>
          <p:cNvPr id="370" name="Google Shape;370;p64"/>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R</a:t>
            </a:r>
            <a:r>
              <a:rPr lang="en" baseline="30000" dirty="0">
                <a:solidFill>
                  <a:schemeClr val="accent1"/>
                </a:solidFill>
              </a:rPr>
              <a:t>2</a:t>
            </a:r>
            <a:endParaRPr baseline="30000" dirty="0">
              <a:solidFill>
                <a:schemeClr val="accent1"/>
              </a:solidFill>
            </a:endParaRPr>
          </a:p>
        </p:txBody>
      </p:sp>
    </p:spTree>
    <p:extLst>
      <p:ext uri="{BB962C8B-B14F-4D97-AF65-F5344CB8AC3E}">
        <p14:creationId xmlns:p14="http://schemas.microsoft.com/office/powerpoint/2010/main" val="788574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6"/>
          <p:cNvSpPr txBox="1">
            <a:spLocks noGrp="1"/>
          </p:cNvSpPr>
          <p:nvPr>
            <p:ph type="body" idx="1"/>
          </p:nvPr>
        </p:nvSpPr>
        <p:spPr>
          <a:xfrm flipH="1">
            <a:off x="457075" y="1305775"/>
            <a:ext cx="7822200" cy="4137900"/>
          </a:xfrm>
          <a:prstGeom prst="rect">
            <a:avLst/>
          </a:prstGeom>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SzPts val="1900"/>
              <a:buChar char="●"/>
            </a:pPr>
            <a:r>
              <a:rPr lang="en" sz="1900"/>
              <a:t>Using the linear model to predict the value of the response variable for a given value of the explanatory variable is called </a:t>
            </a:r>
            <a:r>
              <a:rPr lang="en" sz="1900" i="1">
                <a:solidFill>
                  <a:schemeClr val="accent1"/>
                </a:solidFill>
              </a:rPr>
              <a:t>prediction</a:t>
            </a:r>
            <a:r>
              <a:rPr lang="en" sz="1900"/>
              <a:t>, simply by plugging in the value of x in the linear model equation.</a:t>
            </a:r>
            <a:endParaRPr sz="1900"/>
          </a:p>
          <a:p>
            <a:pPr marL="457200" lvl="0" indent="-349250" algn="l" rtl="0">
              <a:lnSpc>
                <a:spcPct val="115000"/>
              </a:lnSpc>
              <a:spcBef>
                <a:spcPts val="0"/>
              </a:spcBef>
              <a:spcAft>
                <a:spcPts val="0"/>
              </a:spcAft>
              <a:buSzPts val="1900"/>
              <a:buChar char="●"/>
            </a:pPr>
            <a:r>
              <a:rPr lang="en" sz="1900"/>
              <a:t>There will be some uncertainty associated with the predicted value.</a:t>
            </a:r>
            <a:endParaRPr sz="1900"/>
          </a:p>
        </p:txBody>
      </p:sp>
      <p:sp>
        <p:nvSpPr>
          <p:cNvPr id="320" name="Google Shape;320;p56"/>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Prediction</a:t>
            </a:r>
            <a:endParaRPr baseline="30000">
              <a:solidFill>
                <a:schemeClr val="accent1"/>
              </a:solidFill>
            </a:endParaRPr>
          </a:p>
        </p:txBody>
      </p:sp>
      <p:pic>
        <p:nvPicPr>
          <p:cNvPr id="321" name="Google Shape;321;p56"/>
          <p:cNvPicPr preferRelativeResize="0"/>
          <p:nvPr/>
        </p:nvPicPr>
        <p:blipFill>
          <a:blip r:embed="rId3">
            <a:alphaModFix/>
          </a:blip>
          <a:stretch>
            <a:fillRect/>
          </a:stretch>
        </p:blipFill>
        <p:spPr>
          <a:xfrm>
            <a:off x="457200" y="2972938"/>
            <a:ext cx="7924800" cy="3343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4"/>
          <p:cNvSpPr txBox="1">
            <a:spLocks noGrp="1"/>
          </p:cNvSpPr>
          <p:nvPr>
            <p:ph type="body" idx="1"/>
          </p:nvPr>
        </p:nvSpPr>
        <p:spPr>
          <a:xfrm flipH="1">
            <a:off x="457357" y="1305775"/>
            <a:ext cx="8267700" cy="41379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Char char="●"/>
            </a:pPr>
            <a:r>
              <a:rPr lang="en-US" sz="2200" dirty="0"/>
              <a:t>What </a:t>
            </a:r>
            <a:r>
              <a:rPr lang="en-US" sz="2200" i="1" dirty="0"/>
              <a:t>exactly</a:t>
            </a:r>
            <a:r>
              <a:rPr lang="en-US" sz="2200" dirty="0"/>
              <a:t> is variability, both explained and unexplained?</a:t>
            </a:r>
          </a:p>
          <a:p>
            <a:pPr marL="457200" lvl="0" indent="-368300" algn="l" rtl="0">
              <a:lnSpc>
                <a:spcPct val="115000"/>
              </a:lnSpc>
              <a:spcBef>
                <a:spcPts val="0"/>
              </a:spcBef>
              <a:spcAft>
                <a:spcPts val="0"/>
              </a:spcAft>
              <a:buSzPts val="2200"/>
              <a:buChar char="●"/>
            </a:pPr>
            <a:r>
              <a:rPr lang="en-US" sz="2200" i="1" dirty="0"/>
              <a:t>Total </a:t>
            </a:r>
            <a:r>
              <a:rPr lang="en-US" sz="2200" dirty="0"/>
              <a:t>variability is the overall </a:t>
            </a:r>
            <a:r>
              <a:rPr lang="en-US" sz="2200" i="1" dirty="0"/>
              <a:t>spread </a:t>
            </a:r>
            <a:r>
              <a:rPr lang="en-US" sz="2200" dirty="0"/>
              <a:t>of the response variable. It is calculated by taking the sum of squares of the differences between each response and the </a:t>
            </a:r>
            <a:r>
              <a:rPr lang="en-US" sz="2200" i="1" dirty="0"/>
              <a:t>mean</a:t>
            </a:r>
            <a:r>
              <a:rPr lang="en-US" sz="2200" dirty="0"/>
              <a:t> response.</a:t>
            </a:r>
          </a:p>
          <a:p>
            <a:pPr indent="-368300">
              <a:lnSpc>
                <a:spcPct val="115000"/>
              </a:lnSpc>
              <a:spcBef>
                <a:spcPts val="0"/>
              </a:spcBef>
              <a:buSzPts val="2200"/>
            </a:pPr>
            <a:r>
              <a:rPr lang="en-US" sz="2200" i="1" dirty="0"/>
              <a:t>Unexplained </a:t>
            </a:r>
            <a:r>
              <a:rPr lang="en-US" sz="2200" dirty="0"/>
              <a:t>variability is the variability that is left over after fitting the model. It is calculated by taking the sum of squares of the differences between each response and the </a:t>
            </a:r>
            <a:r>
              <a:rPr lang="en-US" sz="2200" i="1" dirty="0"/>
              <a:t>predicted</a:t>
            </a:r>
            <a:r>
              <a:rPr lang="en-US" sz="2200" dirty="0"/>
              <a:t> response.</a:t>
            </a:r>
            <a:endParaRPr sz="2200" i="1" dirty="0"/>
          </a:p>
          <a:p>
            <a:pPr marL="0" lvl="0" indent="0" algn="l" rtl="0">
              <a:lnSpc>
                <a:spcPct val="115000"/>
              </a:lnSpc>
              <a:spcBef>
                <a:spcPts val="1000"/>
              </a:spcBef>
              <a:spcAft>
                <a:spcPts val="1000"/>
              </a:spcAft>
              <a:buNone/>
            </a:pPr>
            <a:endParaRPr sz="2200" dirty="0"/>
          </a:p>
        </p:txBody>
      </p:sp>
      <p:sp>
        <p:nvSpPr>
          <p:cNvPr id="370" name="Google Shape;370;p64"/>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R</a:t>
            </a:r>
            <a:r>
              <a:rPr lang="en" baseline="30000" dirty="0">
                <a:solidFill>
                  <a:schemeClr val="accent1"/>
                </a:solidFill>
              </a:rPr>
              <a:t>2</a:t>
            </a:r>
            <a:endParaRPr baseline="30000" dirty="0">
              <a:solidFill>
                <a:schemeClr val="accent1"/>
              </a:solidFill>
            </a:endParaRPr>
          </a:p>
        </p:txBody>
      </p:sp>
    </p:spTree>
    <p:extLst>
      <p:ext uri="{BB962C8B-B14F-4D97-AF65-F5344CB8AC3E}">
        <p14:creationId xmlns:p14="http://schemas.microsoft.com/office/powerpoint/2010/main" val="327963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4"/>
          <p:cNvSpPr txBox="1">
            <a:spLocks noGrp="1"/>
          </p:cNvSpPr>
          <p:nvPr>
            <p:ph type="body" idx="1"/>
          </p:nvPr>
        </p:nvSpPr>
        <p:spPr>
          <a:xfrm flipH="1">
            <a:off x="457357" y="1305775"/>
            <a:ext cx="8267700" cy="41379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Char char="●"/>
            </a:pPr>
            <a:r>
              <a:rPr lang="en-US" sz="2200" dirty="0"/>
              <a:t>What </a:t>
            </a:r>
            <a:r>
              <a:rPr lang="en-US" sz="2200" i="1" dirty="0"/>
              <a:t>exactly</a:t>
            </a:r>
            <a:r>
              <a:rPr lang="en-US" sz="2200" dirty="0"/>
              <a:t> is variability, both explained and unexplained?</a:t>
            </a:r>
          </a:p>
          <a:p>
            <a:pPr marL="457200" lvl="0" indent="-368300" algn="l" rtl="0">
              <a:lnSpc>
                <a:spcPct val="115000"/>
              </a:lnSpc>
              <a:spcBef>
                <a:spcPts val="0"/>
              </a:spcBef>
              <a:spcAft>
                <a:spcPts val="0"/>
              </a:spcAft>
              <a:buSzPts val="2200"/>
              <a:buChar char="●"/>
            </a:pPr>
            <a:r>
              <a:rPr lang="en-US" sz="2200" i="1" dirty="0"/>
              <a:t>Total </a:t>
            </a:r>
            <a:r>
              <a:rPr lang="en-US" sz="2200" dirty="0"/>
              <a:t>variability is the overall </a:t>
            </a:r>
            <a:r>
              <a:rPr lang="en-US" sz="2200" i="1" dirty="0"/>
              <a:t>spread </a:t>
            </a:r>
            <a:r>
              <a:rPr lang="en-US" sz="2200" dirty="0"/>
              <a:t>of the response variable. It is calculated by taking the sum of squares of the differences between each response and the </a:t>
            </a:r>
            <a:r>
              <a:rPr lang="en-US" sz="2200" i="1" dirty="0"/>
              <a:t>mean</a:t>
            </a:r>
            <a:r>
              <a:rPr lang="en-US" sz="2200" dirty="0"/>
              <a:t> response.</a:t>
            </a:r>
          </a:p>
          <a:p>
            <a:pPr indent="-368300">
              <a:lnSpc>
                <a:spcPct val="115000"/>
              </a:lnSpc>
              <a:spcBef>
                <a:spcPts val="0"/>
              </a:spcBef>
              <a:buSzPts val="2200"/>
            </a:pPr>
            <a:r>
              <a:rPr lang="en-US" sz="2200" i="1" dirty="0"/>
              <a:t>Unexplained </a:t>
            </a:r>
            <a:r>
              <a:rPr lang="en-US" sz="2200" dirty="0"/>
              <a:t>variability is the variability that is left over after fitting the model. It is calculated by taking the sum of squares of the differences between each response and the </a:t>
            </a:r>
            <a:r>
              <a:rPr lang="en-US" sz="2200" i="1" dirty="0"/>
              <a:t>predicted</a:t>
            </a:r>
            <a:r>
              <a:rPr lang="en-US" sz="2200" dirty="0"/>
              <a:t> response.</a:t>
            </a:r>
            <a:endParaRPr sz="2200" i="1" dirty="0"/>
          </a:p>
          <a:p>
            <a:pPr marL="0" lvl="0" indent="0" algn="l" rtl="0">
              <a:lnSpc>
                <a:spcPct val="115000"/>
              </a:lnSpc>
              <a:spcBef>
                <a:spcPts val="1000"/>
              </a:spcBef>
              <a:spcAft>
                <a:spcPts val="1000"/>
              </a:spcAft>
              <a:buNone/>
            </a:pPr>
            <a:endParaRPr sz="2200" dirty="0"/>
          </a:p>
        </p:txBody>
      </p:sp>
      <p:sp>
        <p:nvSpPr>
          <p:cNvPr id="370" name="Google Shape;370;p64"/>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R</a:t>
            </a:r>
            <a:r>
              <a:rPr lang="en" baseline="30000" dirty="0">
                <a:solidFill>
                  <a:schemeClr val="accent1"/>
                </a:solidFill>
              </a:rPr>
              <a:t>2</a:t>
            </a:r>
            <a:endParaRPr baseline="30000" dirty="0">
              <a:solidFill>
                <a:schemeClr val="accent1"/>
              </a:solidFill>
            </a:endParaRPr>
          </a:p>
        </p:txBody>
      </p:sp>
      <p:pic>
        <p:nvPicPr>
          <p:cNvPr id="2" name="Google Shape;562;p59">
            <a:extLst>
              <a:ext uri="{FF2B5EF4-FFF2-40B4-BE49-F238E27FC236}">
                <a16:creationId xmlns:a16="http://schemas.microsoft.com/office/drawing/2014/main" id="{AB6D7AC3-F7B7-453C-AC14-687334CEF347}"/>
              </a:ext>
            </a:extLst>
          </p:cNvPr>
          <p:cNvPicPr preferRelativeResize="0"/>
          <p:nvPr/>
        </p:nvPicPr>
        <p:blipFill rotWithShape="1">
          <a:blip r:embed="rId3">
            <a:alphaModFix/>
          </a:blip>
          <a:srcRect b="81893"/>
          <a:stretch/>
        </p:blipFill>
        <p:spPr>
          <a:xfrm>
            <a:off x="457200" y="4613814"/>
            <a:ext cx="8038650" cy="548800"/>
          </a:xfrm>
          <a:prstGeom prst="rect">
            <a:avLst/>
          </a:prstGeom>
          <a:noFill/>
          <a:ln>
            <a:noFill/>
          </a:ln>
        </p:spPr>
      </p:pic>
      <p:pic>
        <p:nvPicPr>
          <p:cNvPr id="3" name="Google Shape;563;p59">
            <a:extLst>
              <a:ext uri="{FF2B5EF4-FFF2-40B4-BE49-F238E27FC236}">
                <a16:creationId xmlns:a16="http://schemas.microsoft.com/office/drawing/2014/main" id="{78DB0A10-0A4E-F7DF-283E-0E4F374A76B7}"/>
              </a:ext>
            </a:extLst>
          </p:cNvPr>
          <p:cNvPicPr preferRelativeResize="0"/>
          <p:nvPr/>
        </p:nvPicPr>
        <p:blipFill rotWithShape="1">
          <a:blip r:embed="rId3">
            <a:alphaModFix/>
          </a:blip>
          <a:srcRect t="18105" b="66162"/>
          <a:stretch/>
        </p:blipFill>
        <p:spPr>
          <a:xfrm>
            <a:off x="457200" y="5192609"/>
            <a:ext cx="8038650" cy="475488"/>
          </a:xfrm>
          <a:prstGeom prst="rect">
            <a:avLst/>
          </a:prstGeom>
          <a:noFill/>
          <a:ln>
            <a:noFill/>
          </a:ln>
        </p:spPr>
      </p:pic>
      <p:pic>
        <p:nvPicPr>
          <p:cNvPr id="4" name="Google Shape;564;p59">
            <a:extLst>
              <a:ext uri="{FF2B5EF4-FFF2-40B4-BE49-F238E27FC236}">
                <a16:creationId xmlns:a16="http://schemas.microsoft.com/office/drawing/2014/main" id="{9F02F5EF-DB7C-1B07-B235-8E7046754678}"/>
              </a:ext>
            </a:extLst>
          </p:cNvPr>
          <p:cNvPicPr preferRelativeResize="0"/>
          <p:nvPr/>
        </p:nvPicPr>
        <p:blipFill rotWithShape="1">
          <a:blip r:embed="rId3">
            <a:alphaModFix/>
          </a:blip>
          <a:srcRect t="33836" b="54594"/>
          <a:stretch/>
        </p:blipFill>
        <p:spPr>
          <a:xfrm>
            <a:off x="457200" y="5711414"/>
            <a:ext cx="8038650" cy="350625"/>
          </a:xfrm>
          <a:prstGeom prst="rect">
            <a:avLst/>
          </a:prstGeom>
          <a:noFill/>
          <a:ln>
            <a:noFill/>
          </a:ln>
        </p:spPr>
      </p:pic>
    </p:spTree>
    <p:extLst>
      <p:ext uri="{BB962C8B-B14F-4D97-AF65-F5344CB8AC3E}">
        <p14:creationId xmlns:p14="http://schemas.microsoft.com/office/powerpoint/2010/main" val="39435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6"/>
          <p:cNvSpPr txBox="1">
            <a:spLocks noGrp="1"/>
          </p:cNvSpPr>
          <p:nvPr>
            <p:ph type="ctrTitle"/>
          </p:nvPr>
        </p:nvSpPr>
        <p:spPr>
          <a:xfrm>
            <a:off x="685800" y="2111126"/>
            <a:ext cx="7772400" cy="228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Types of outliers</a:t>
            </a:r>
            <a:br>
              <a:rPr lang="en">
                <a:solidFill>
                  <a:schemeClr val="accent1"/>
                </a:solidFill>
              </a:rPr>
            </a:br>
            <a:r>
              <a:rPr lang="en">
                <a:solidFill>
                  <a:schemeClr val="accent1"/>
                </a:solidFill>
              </a:rPr>
              <a:t>in linear regression</a:t>
            </a:r>
            <a:endParaRPr>
              <a:solidFill>
                <a:schemeClr val="accent1"/>
              </a:solidFill>
            </a:endParaRPr>
          </a:p>
          <a:p>
            <a:pPr marL="0" lvl="0" indent="0" algn="l" rtl="0">
              <a:spcBef>
                <a:spcPts val="0"/>
              </a:spcBef>
              <a:spcAft>
                <a:spcPts val="0"/>
              </a:spcAft>
              <a:buNone/>
            </a:pPr>
            <a:endParaRPr>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7"/>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Types of outliers</a:t>
            </a:r>
            <a:endParaRPr baseline="30000">
              <a:solidFill>
                <a:schemeClr val="accent1"/>
              </a:solidFill>
            </a:endParaRPr>
          </a:p>
        </p:txBody>
      </p:sp>
      <p:pic>
        <p:nvPicPr>
          <p:cNvPr id="58" name="Google Shape;58;p17"/>
          <p:cNvPicPr preferRelativeResize="0"/>
          <p:nvPr/>
        </p:nvPicPr>
        <p:blipFill>
          <a:blip r:embed="rId3">
            <a:alphaModFix/>
          </a:blip>
          <a:stretch>
            <a:fillRect/>
          </a:stretch>
        </p:blipFill>
        <p:spPr>
          <a:xfrm>
            <a:off x="4678700" y="1305775"/>
            <a:ext cx="4333400" cy="4752736"/>
          </a:xfrm>
          <a:prstGeom prst="rect">
            <a:avLst/>
          </a:prstGeom>
          <a:noFill/>
          <a:ln>
            <a:noFill/>
          </a:ln>
        </p:spPr>
      </p:pic>
      <p:sp>
        <p:nvSpPr>
          <p:cNvPr id="59" name="Google Shape;59;p17"/>
          <p:cNvSpPr txBox="1">
            <a:spLocks noGrp="1"/>
          </p:cNvSpPr>
          <p:nvPr>
            <p:ph type="body" idx="1"/>
          </p:nvPr>
        </p:nvSpPr>
        <p:spPr>
          <a:xfrm flipH="1">
            <a:off x="457100" y="1305775"/>
            <a:ext cx="4221600" cy="4185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200">
                <a:solidFill>
                  <a:schemeClr val="accent1"/>
                </a:solidFill>
              </a:rPr>
              <a:t>How do outliers influence the least squares line in this plot?</a:t>
            </a:r>
            <a:endParaRPr sz="2200">
              <a:solidFill>
                <a:schemeClr val="accent1"/>
              </a:solidFill>
            </a:endParaRPr>
          </a:p>
          <a:p>
            <a:pPr marL="0" lvl="0" indent="0" algn="l" rtl="0">
              <a:lnSpc>
                <a:spcPct val="115000"/>
              </a:lnSpc>
              <a:spcBef>
                <a:spcPts val="1000"/>
              </a:spcBef>
              <a:spcAft>
                <a:spcPts val="0"/>
              </a:spcAft>
              <a:buNone/>
            </a:pPr>
            <a:r>
              <a:rPr lang="en" sz="2200"/>
              <a:t>To answer this question think of where the regression line would be with and without the outlier(s). Without the outliers the regression line would be steeper, and lie closer to the larger group of observations. With the outliers the line is pulled up and away from some of the observations in the larger group.</a:t>
            </a:r>
            <a:endParaRPr sz="22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8"/>
          <p:cNvSpPr txBox="1">
            <a:spLocks noGrp="1"/>
          </p:cNvSpPr>
          <p:nvPr>
            <p:ph type="body" idx="1"/>
          </p:nvPr>
        </p:nvSpPr>
        <p:spPr>
          <a:xfrm flipH="1">
            <a:off x="457200" y="2905975"/>
            <a:ext cx="3848700" cy="1028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2200">
                <a:solidFill>
                  <a:schemeClr val="accent1"/>
                </a:solidFill>
              </a:rPr>
              <a:t>How do outliers influence the least squares line in this plot?</a:t>
            </a:r>
            <a:endParaRPr sz="2200"/>
          </a:p>
        </p:txBody>
      </p:sp>
      <p:sp>
        <p:nvSpPr>
          <p:cNvPr id="65" name="Google Shape;65;p18"/>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Types of outliers</a:t>
            </a:r>
            <a:endParaRPr baseline="30000">
              <a:solidFill>
                <a:schemeClr val="accent1"/>
              </a:solidFill>
            </a:endParaRPr>
          </a:p>
        </p:txBody>
      </p:sp>
      <p:pic>
        <p:nvPicPr>
          <p:cNvPr id="66" name="Google Shape;66;p18"/>
          <p:cNvPicPr preferRelativeResize="0"/>
          <p:nvPr/>
        </p:nvPicPr>
        <p:blipFill>
          <a:blip r:embed="rId3">
            <a:alphaModFix/>
          </a:blip>
          <a:stretch>
            <a:fillRect/>
          </a:stretch>
        </p:blipFill>
        <p:spPr>
          <a:xfrm>
            <a:off x="4305900" y="1305775"/>
            <a:ext cx="4654699" cy="5234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9"/>
          <p:cNvSpPr txBox="1">
            <a:spLocks noGrp="1"/>
          </p:cNvSpPr>
          <p:nvPr>
            <p:ph type="body" idx="1"/>
          </p:nvPr>
        </p:nvSpPr>
        <p:spPr>
          <a:xfrm flipH="1">
            <a:off x="457200" y="4087075"/>
            <a:ext cx="3848700" cy="1028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a:t>Without the outlier there is no evident relationship between</a:t>
            </a:r>
            <a:br>
              <a:rPr lang="en" sz="2200"/>
            </a:br>
            <a:r>
              <a:rPr lang="en" sz="2200" i="1"/>
              <a:t>x</a:t>
            </a:r>
            <a:r>
              <a:rPr lang="en" sz="2200"/>
              <a:t> and </a:t>
            </a:r>
            <a:r>
              <a:rPr lang="en" sz="2200" i="1"/>
              <a:t>y</a:t>
            </a:r>
            <a:r>
              <a:rPr lang="en" sz="2200"/>
              <a:t>.</a:t>
            </a:r>
            <a:endParaRPr sz="2200"/>
          </a:p>
        </p:txBody>
      </p:sp>
      <p:sp>
        <p:nvSpPr>
          <p:cNvPr id="72" name="Google Shape;72;p19"/>
          <p:cNvSpPr txBox="1">
            <a:spLocks noGrp="1"/>
          </p:cNvSpPr>
          <p:nvPr>
            <p:ph type="body" idx="1"/>
          </p:nvPr>
        </p:nvSpPr>
        <p:spPr>
          <a:xfrm flipH="1">
            <a:off x="457200" y="2905975"/>
            <a:ext cx="3848700" cy="1028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2200">
                <a:solidFill>
                  <a:schemeClr val="accent1"/>
                </a:solidFill>
              </a:rPr>
              <a:t>How do outliers influence the least squares line in this plot?</a:t>
            </a:r>
            <a:endParaRPr sz="2200"/>
          </a:p>
        </p:txBody>
      </p:sp>
      <p:sp>
        <p:nvSpPr>
          <p:cNvPr id="73" name="Google Shape;73;p19"/>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Types of outliers</a:t>
            </a:r>
            <a:endParaRPr baseline="30000">
              <a:solidFill>
                <a:schemeClr val="accent1"/>
              </a:solidFill>
            </a:endParaRPr>
          </a:p>
        </p:txBody>
      </p:sp>
      <p:pic>
        <p:nvPicPr>
          <p:cNvPr id="74" name="Google Shape;74;p19"/>
          <p:cNvPicPr preferRelativeResize="0"/>
          <p:nvPr/>
        </p:nvPicPr>
        <p:blipFill>
          <a:blip r:embed="rId3">
            <a:alphaModFix/>
          </a:blip>
          <a:stretch>
            <a:fillRect/>
          </a:stretch>
        </p:blipFill>
        <p:spPr>
          <a:xfrm>
            <a:off x="4305900" y="1305775"/>
            <a:ext cx="4654699" cy="5234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20"/>
          <p:cNvSpPr txBox="1">
            <a:spLocks noGrp="1"/>
          </p:cNvSpPr>
          <p:nvPr>
            <p:ph type="body" idx="1"/>
          </p:nvPr>
        </p:nvSpPr>
        <p:spPr>
          <a:xfrm flipH="1">
            <a:off x="457075" y="1305775"/>
            <a:ext cx="7822200" cy="41856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Char char="●"/>
            </a:pPr>
            <a:r>
              <a:rPr lang="en" sz="2200" i="1">
                <a:solidFill>
                  <a:schemeClr val="accent1"/>
                </a:solidFill>
              </a:rPr>
              <a:t>Outliers</a:t>
            </a:r>
            <a:r>
              <a:rPr lang="en" sz="2200" i="1"/>
              <a:t> </a:t>
            </a:r>
            <a:r>
              <a:rPr lang="en" sz="2200"/>
              <a:t>are points that lie away from the cloud  of points.</a:t>
            </a:r>
            <a:endParaRPr sz="2200"/>
          </a:p>
          <a:p>
            <a:pPr marL="0" lvl="0" indent="0" algn="l" rtl="0">
              <a:lnSpc>
                <a:spcPct val="115000"/>
              </a:lnSpc>
              <a:spcBef>
                <a:spcPts val="1000"/>
              </a:spcBef>
              <a:spcAft>
                <a:spcPts val="1000"/>
              </a:spcAft>
              <a:buNone/>
            </a:pPr>
            <a:endParaRPr sz="2200"/>
          </a:p>
        </p:txBody>
      </p:sp>
      <p:sp>
        <p:nvSpPr>
          <p:cNvPr id="80" name="Google Shape;80;p20"/>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Some terminology</a:t>
            </a:r>
            <a:endParaRPr baseline="3000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xEl>
                                              <p:pRg st="0" end="0"/>
                                            </p:txEl>
                                          </p:spTgt>
                                        </p:tgtEl>
                                        <p:attrNameLst>
                                          <p:attrName>style.visibility</p:attrName>
                                        </p:attrNameLst>
                                      </p:cBhvr>
                                      <p:to>
                                        <p:strVal val="visible"/>
                                      </p:to>
                                    </p:set>
                                    <p:animEffect transition="in" filter="fade">
                                      <p:cBhvr>
                                        <p:cTn id="7" dur="1000"/>
                                        <p:tgtEl>
                                          <p:spTgt spid="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
                                            <p:txEl>
                                              <p:pRg st="1" end="1"/>
                                            </p:txEl>
                                          </p:spTgt>
                                        </p:tgtEl>
                                        <p:attrNameLst>
                                          <p:attrName>style.visibility</p:attrName>
                                        </p:attrNameLst>
                                      </p:cBhvr>
                                      <p:to>
                                        <p:strVal val="visible"/>
                                      </p:to>
                                    </p:set>
                                    <p:animEffect transition="in" filter="fade">
                                      <p:cBhvr>
                                        <p:cTn id="12" dur="1000"/>
                                        <p:tgtEl>
                                          <p:spTgt spid="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1"/>
          <p:cNvSpPr txBox="1">
            <a:spLocks noGrp="1"/>
          </p:cNvSpPr>
          <p:nvPr>
            <p:ph type="body" idx="1"/>
          </p:nvPr>
        </p:nvSpPr>
        <p:spPr>
          <a:xfrm flipH="1">
            <a:off x="457075" y="1305775"/>
            <a:ext cx="7822200" cy="41856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Char char="●"/>
            </a:pPr>
            <a:r>
              <a:rPr lang="en" sz="2200" i="1">
                <a:solidFill>
                  <a:schemeClr val="accent1"/>
                </a:solidFill>
              </a:rPr>
              <a:t>Outliers</a:t>
            </a:r>
            <a:r>
              <a:rPr lang="en" sz="2200" i="1"/>
              <a:t> </a:t>
            </a:r>
            <a:r>
              <a:rPr lang="en" sz="2200"/>
              <a:t>are points that lie away from the cloud  of points.</a:t>
            </a:r>
            <a:endParaRPr sz="2200"/>
          </a:p>
          <a:p>
            <a:pPr marL="457200" lvl="0" indent="-368300" algn="l" rtl="0">
              <a:lnSpc>
                <a:spcPct val="115000"/>
              </a:lnSpc>
              <a:spcBef>
                <a:spcPts val="0"/>
              </a:spcBef>
              <a:spcAft>
                <a:spcPts val="0"/>
              </a:spcAft>
              <a:buSzPts val="2200"/>
              <a:buChar char="●"/>
            </a:pPr>
            <a:r>
              <a:rPr lang="en" sz="2200"/>
              <a:t>Outliers that lie horizontally away from the center of the cloud are called </a:t>
            </a:r>
            <a:r>
              <a:rPr lang="en" sz="2200" i="1">
                <a:solidFill>
                  <a:schemeClr val="accent1"/>
                </a:solidFill>
              </a:rPr>
              <a:t>high leverage</a:t>
            </a:r>
            <a:r>
              <a:rPr lang="en" sz="2200"/>
              <a:t> points.</a:t>
            </a:r>
            <a:endParaRPr sz="2200"/>
          </a:p>
          <a:p>
            <a:pPr marL="0" lvl="0" indent="0" algn="l" rtl="0">
              <a:lnSpc>
                <a:spcPct val="115000"/>
              </a:lnSpc>
              <a:spcBef>
                <a:spcPts val="1000"/>
              </a:spcBef>
              <a:spcAft>
                <a:spcPts val="1000"/>
              </a:spcAft>
              <a:buNone/>
            </a:pPr>
            <a:endParaRPr sz="2200"/>
          </a:p>
        </p:txBody>
      </p:sp>
      <p:sp>
        <p:nvSpPr>
          <p:cNvPr id="86" name="Google Shape;86;p21"/>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Some terminology</a:t>
            </a:r>
            <a:endParaRPr baseline="3000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animEffect transition="in" filter="fade">
                                      <p:cBhvr>
                                        <p:cTn id="7" dur="1000"/>
                                        <p:tgtEl>
                                          <p:spTgt spid="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xEl>
                                              <p:pRg st="1" end="1"/>
                                            </p:txEl>
                                          </p:spTgt>
                                        </p:tgtEl>
                                        <p:attrNameLst>
                                          <p:attrName>style.visibility</p:attrName>
                                        </p:attrNameLst>
                                      </p:cBhvr>
                                      <p:to>
                                        <p:strVal val="visible"/>
                                      </p:to>
                                    </p:set>
                                    <p:animEffect transition="in" filter="fade">
                                      <p:cBhvr>
                                        <p:cTn id="12" dur="1000"/>
                                        <p:tgtEl>
                                          <p:spTgt spid="8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5">
                                            <p:txEl>
                                              <p:pRg st="2" end="2"/>
                                            </p:txEl>
                                          </p:spTgt>
                                        </p:tgtEl>
                                        <p:attrNameLst>
                                          <p:attrName>style.visibility</p:attrName>
                                        </p:attrNameLst>
                                      </p:cBhvr>
                                      <p:to>
                                        <p:strVal val="visible"/>
                                      </p:to>
                                    </p:set>
                                    <p:animEffect transition="in" filter="fade">
                                      <p:cBhvr>
                                        <p:cTn id="17" dur="1000"/>
                                        <p:tgtEl>
                                          <p:spTgt spid="8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flipH="1">
            <a:off x="457075" y="1305775"/>
            <a:ext cx="7822200" cy="41856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Char char="●"/>
            </a:pPr>
            <a:r>
              <a:rPr lang="en" sz="2200" i="1">
                <a:solidFill>
                  <a:schemeClr val="accent1"/>
                </a:solidFill>
              </a:rPr>
              <a:t>Outliers</a:t>
            </a:r>
            <a:r>
              <a:rPr lang="en" sz="2200" i="1"/>
              <a:t> </a:t>
            </a:r>
            <a:r>
              <a:rPr lang="en" sz="2200"/>
              <a:t>are points that lie away from the cloud  of points.</a:t>
            </a:r>
            <a:endParaRPr sz="2200"/>
          </a:p>
          <a:p>
            <a:pPr marL="457200" lvl="0" indent="-368300" algn="l" rtl="0">
              <a:lnSpc>
                <a:spcPct val="115000"/>
              </a:lnSpc>
              <a:spcBef>
                <a:spcPts val="0"/>
              </a:spcBef>
              <a:spcAft>
                <a:spcPts val="0"/>
              </a:spcAft>
              <a:buSzPts val="2200"/>
              <a:buChar char="●"/>
            </a:pPr>
            <a:r>
              <a:rPr lang="en" sz="2200"/>
              <a:t>Outliers that lie horizontally away from the center of the cloud are called </a:t>
            </a:r>
            <a:r>
              <a:rPr lang="en" sz="2200" i="1">
                <a:solidFill>
                  <a:schemeClr val="accent1"/>
                </a:solidFill>
              </a:rPr>
              <a:t>high leverage</a:t>
            </a:r>
            <a:r>
              <a:rPr lang="en" sz="2200"/>
              <a:t> points.</a:t>
            </a:r>
            <a:endParaRPr sz="2200"/>
          </a:p>
          <a:p>
            <a:pPr marL="457200" lvl="0" indent="-368300" algn="l" rtl="0">
              <a:lnSpc>
                <a:spcPct val="115000"/>
              </a:lnSpc>
              <a:spcBef>
                <a:spcPts val="0"/>
              </a:spcBef>
              <a:spcAft>
                <a:spcPts val="0"/>
              </a:spcAft>
              <a:buSzPts val="2200"/>
              <a:buChar char="●"/>
            </a:pPr>
            <a:r>
              <a:rPr lang="en" sz="2200"/>
              <a:t>High leverage points that actually influence the </a:t>
            </a:r>
            <a:r>
              <a:rPr lang="en" sz="2200" u="sng"/>
              <a:t>slope</a:t>
            </a:r>
            <a:r>
              <a:rPr lang="en" sz="2200"/>
              <a:t> of the regression line are called </a:t>
            </a:r>
            <a:r>
              <a:rPr lang="en" sz="2200" i="1">
                <a:solidFill>
                  <a:schemeClr val="accent1"/>
                </a:solidFill>
              </a:rPr>
              <a:t>influential</a:t>
            </a:r>
            <a:r>
              <a:rPr lang="en" sz="2200"/>
              <a:t> points.</a:t>
            </a:r>
            <a:endParaRPr sz="2200"/>
          </a:p>
          <a:p>
            <a:pPr marL="0" lvl="0" indent="0" algn="l" rtl="0">
              <a:lnSpc>
                <a:spcPct val="115000"/>
              </a:lnSpc>
              <a:spcBef>
                <a:spcPts val="1000"/>
              </a:spcBef>
              <a:spcAft>
                <a:spcPts val="1000"/>
              </a:spcAft>
              <a:buNone/>
            </a:pPr>
            <a:endParaRPr sz="2200"/>
          </a:p>
        </p:txBody>
      </p:sp>
      <p:sp>
        <p:nvSpPr>
          <p:cNvPr id="92" name="Google Shape;92;p22"/>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Some terminology</a:t>
            </a:r>
            <a:endParaRPr baseline="3000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xEl>
                                              <p:pRg st="0" end="0"/>
                                            </p:txEl>
                                          </p:spTgt>
                                        </p:tgtEl>
                                        <p:attrNameLst>
                                          <p:attrName>style.visibility</p:attrName>
                                        </p:attrNameLst>
                                      </p:cBhvr>
                                      <p:to>
                                        <p:strVal val="visible"/>
                                      </p:to>
                                    </p:set>
                                    <p:animEffect transition="in" filter="fade">
                                      <p:cBhvr>
                                        <p:cTn id="7" dur="1000"/>
                                        <p:tgtEl>
                                          <p:spTgt spid="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xEl>
                                              <p:pRg st="1" end="1"/>
                                            </p:txEl>
                                          </p:spTgt>
                                        </p:tgtEl>
                                        <p:attrNameLst>
                                          <p:attrName>style.visibility</p:attrName>
                                        </p:attrNameLst>
                                      </p:cBhvr>
                                      <p:to>
                                        <p:strVal val="visible"/>
                                      </p:to>
                                    </p:set>
                                    <p:animEffect transition="in" filter="fade">
                                      <p:cBhvr>
                                        <p:cTn id="12" dur="1000"/>
                                        <p:tgtEl>
                                          <p:spTgt spid="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
                                            <p:txEl>
                                              <p:pRg st="2" end="2"/>
                                            </p:txEl>
                                          </p:spTgt>
                                        </p:tgtEl>
                                        <p:attrNameLst>
                                          <p:attrName>style.visibility</p:attrName>
                                        </p:attrNameLst>
                                      </p:cBhvr>
                                      <p:to>
                                        <p:strVal val="visible"/>
                                      </p:to>
                                    </p:set>
                                    <p:animEffect transition="in" filter="fade">
                                      <p:cBhvr>
                                        <p:cTn id="17" dur="1000"/>
                                        <p:tgtEl>
                                          <p:spTgt spid="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1">
                                            <p:txEl>
                                              <p:pRg st="3" end="3"/>
                                            </p:txEl>
                                          </p:spTgt>
                                        </p:tgtEl>
                                        <p:attrNameLst>
                                          <p:attrName>style.visibility</p:attrName>
                                        </p:attrNameLst>
                                      </p:cBhvr>
                                      <p:to>
                                        <p:strVal val="visible"/>
                                      </p:to>
                                    </p:set>
                                    <p:animEffect transition="in" filter="fade">
                                      <p:cBhvr>
                                        <p:cTn id="22" dur="1000"/>
                                        <p:tgtEl>
                                          <p:spTgt spid="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body" idx="1"/>
          </p:nvPr>
        </p:nvSpPr>
        <p:spPr>
          <a:xfrm flipH="1">
            <a:off x="457075" y="1305775"/>
            <a:ext cx="7822200" cy="41856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Char char="●"/>
            </a:pPr>
            <a:r>
              <a:rPr lang="en" sz="2200" i="1">
                <a:solidFill>
                  <a:schemeClr val="accent1"/>
                </a:solidFill>
              </a:rPr>
              <a:t>Outliers</a:t>
            </a:r>
            <a:r>
              <a:rPr lang="en" sz="2200" i="1"/>
              <a:t> </a:t>
            </a:r>
            <a:r>
              <a:rPr lang="en" sz="2200"/>
              <a:t>are points that lie away from the cloud  of points.</a:t>
            </a:r>
            <a:endParaRPr sz="2200"/>
          </a:p>
          <a:p>
            <a:pPr marL="457200" lvl="0" indent="-368300" algn="l" rtl="0">
              <a:lnSpc>
                <a:spcPct val="115000"/>
              </a:lnSpc>
              <a:spcBef>
                <a:spcPts val="0"/>
              </a:spcBef>
              <a:spcAft>
                <a:spcPts val="0"/>
              </a:spcAft>
              <a:buSzPts val="2200"/>
              <a:buChar char="●"/>
            </a:pPr>
            <a:r>
              <a:rPr lang="en" sz="2200"/>
              <a:t>Outliers that lie horizontally away from the center of the cloud are called </a:t>
            </a:r>
            <a:r>
              <a:rPr lang="en" sz="2200" i="1">
                <a:solidFill>
                  <a:schemeClr val="accent1"/>
                </a:solidFill>
              </a:rPr>
              <a:t>high leverage</a:t>
            </a:r>
            <a:r>
              <a:rPr lang="en" sz="2200"/>
              <a:t> points.</a:t>
            </a:r>
            <a:endParaRPr sz="2200"/>
          </a:p>
          <a:p>
            <a:pPr marL="457200" lvl="0" indent="-368300" algn="l" rtl="0">
              <a:lnSpc>
                <a:spcPct val="115000"/>
              </a:lnSpc>
              <a:spcBef>
                <a:spcPts val="0"/>
              </a:spcBef>
              <a:spcAft>
                <a:spcPts val="0"/>
              </a:spcAft>
              <a:buSzPts val="2200"/>
              <a:buChar char="●"/>
            </a:pPr>
            <a:r>
              <a:rPr lang="en" sz="2200"/>
              <a:t>High leverage points that actually influence the </a:t>
            </a:r>
            <a:r>
              <a:rPr lang="en" sz="2200" u="sng"/>
              <a:t>slope</a:t>
            </a:r>
            <a:r>
              <a:rPr lang="en" sz="2200"/>
              <a:t> of the regression line are called </a:t>
            </a:r>
            <a:r>
              <a:rPr lang="en" sz="2200" i="1">
                <a:solidFill>
                  <a:schemeClr val="accent1"/>
                </a:solidFill>
              </a:rPr>
              <a:t>influential</a:t>
            </a:r>
            <a:r>
              <a:rPr lang="en" sz="2200"/>
              <a:t> points.</a:t>
            </a:r>
            <a:endParaRPr sz="2200"/>
          </a:p>
          <a:p>
            <a:pPr marL="457200" lvl="0" indent="-368300" algn="l" rtl="0">
              <a:lnSpc>
                <a:spcPct val="115000"/>
              </a:lnSpc>
              <a:spcBef>
                <a:spcPts val="0"/>
              </a:spcBef>
              <a:spcAft>
                <a:spcPts val="0"/>
              </a:spcAft>
              <a:buSzPts val="2200"/>
              <a:buChar char="●"/>
            </a:pPr>
            <a:r>
              <a:rPr lang="en" sz="2200"/>
              <a:t>In order to determine if a point is influential, visualize the regression line with and without the point. Does the slope of the line change considerably? If so, then the point is influential. If not, then it’s not an influential point.</a:t>
            </a:r>
            <a:endParaRPr sz="2200"/>
          </a:p>
        </p:txBody>
      </p:sp>
      <p:sp>
        <p:nvSpPr>
          <p:cNvPr id="98" name="Google Shape;98;p23"/>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Some terminology</a:t>
            </a:r>
            <a:endParaRPr baseline="3000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xEl>
                                              <p:pRg st="0" end="0"/>
                                            </p:txEl>
                                          </p:spTgt>
                                        </p:tgtEl>
                                        <p:attrNameLst>
                                          <p:attrName>style.visibility</p:attrName>
                                        </p:attrNameLst>
                                      </p:cBhvr>
                                      <p:to>
                                        <p:strVal val="visible"/>
                                      </p:to>
                                    </p:set>
                                    <p:animEffect transition="in" filter="fade">
                                      <p:cBhvr>
                                        <p:cTn id="7" dur="1000"/>
                                        <p:tgtEl>
                                          <p:spTgt spid="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7">
                                            <p:txEl>
                                              <p:pRg st="1" end="1"/>
                                            </p:txEl>
                                          </p:spTgt>
                                        </p:tgtEl>
                                        <p:attrNameLst>
                                          <p:attrName>style.visibility</p:attrName>
                                        </p:attrNameLst>
                                      </p:cBhvr>
                                      <p:to>
                                        <p:strVal val="visible"/>
                                      </p:to>
                                    </p:set>
                                    <p:animEffect transition="in" filter="fade">
                                      <p:cBhvr>
                                        <p:cTn id="12" dur="1000"/>
                                        <p:tgtEl>
                                          <p:spTgt spid="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7">
                                            <p:txEl>
                                              <p:pRg st="2" end="2"/>
                                            </p:txEl>
                                          </p:spTgt>
                                        </p:tgtEl>
                                        <p:attrNameLst>
                                          <p:attrName>style.visibility</p:attrName>
                                        </p:attrNameLst>
                                      </p:cBhvr>
                                      <p:to>
                                        <p:strVal val="visible"/>
                                      </p:to>
                                    </p:set>
                                    <p:animEffect transition="in" filter="fade">
                                      <p:cBhvr>
                                        <p:cTn id="17" dur="1000"/>
                                        <p:tgtEl>
                                          <p:spTgt spid="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7">
                                            <p:txEl>
                                              <p:pRg st="3" end="3"/>
                                            </p:txEl>
                                          </p:spTgt>
                                        </p:tgtEl>
                                        <p:attrNameLst>
                                          <p:attrName>style.visibility</p:attrName>
                                        </p:attrNameLst>
                                      </p:cBhvr>
                                      <p:to>
                                        <p:strVal val="visible"/>
                                      </p:to>
                                    </p:set>
                                    <p:animEffect transition="in" filter="fade">
                                      <p:cBhvr>
                                        <p:cTn id="22" dur="1000"/>
                                        <p:tgtEl>
                                          <p:spTgt spid="9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4"/>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Given...</a:t>
            </a:r>
            <a:endParaRPr baseline="30000">
              <a:solidFill>
                <a:schemeClr val="accent1"/>
              </a:solidFill>
            </a:endParaRPr>
          </a:p>
        </p:txBody>
      </p:sp>
      <p:pic>
        <p:nvPicPr>
          <p:cNvPr id="234" name="Google Shape;234;p44"/>
          <p:cNvPicPr preferRelativeResize="0"/>
          <p:nvPr/>
        </p:nvPicPr>
        <p:blipFill>
          <a:blip r:embed="rId3">
            <a:alphaModFix/>
          </a:blip>
          <a:stretch>
            <a:fillRect/>
          </a:stretch>
        </p:blipFill>
        <p:spPr>
          <a:xfrm>
            <a:off x="391875" y="1339676"/>
            <a:ext cx="8229600" cy="2891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4"/>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Influential points</a:t>
            </a:r>
            <a:endParaRPr baseline="30000">
              <a:solidFill>
                <a:schemeClr val="accent1"/>
              </a:solidFill>
            </a:endParaRPr>
          </a:p>
        </p:txBody>
      </p:sp>
      <p:sp>
        <p:nvSpPr>
          <p:cNvPr id="104" name="Google Shape;104;p24"/>
          <p:cNvSpPr txBox="1">
            <a:spLocks noGrp="1"/>
          </p:cNvSpPr>
          <p:nvPr>
            <p:ph type="body" idx="1"/>
          </p:nvPr>
        </p:nvSpPr>
        <p:spPr>
          <a:xfrm flipH="1">
            <a:off x="457075" y="1153375"/>
            <a:ext cx="7822200" cy="4185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t>Data are available on the log of the surface temperature and the log of the light intensity of 47 stars in the star cluster CYG OB1.</a:t>
            </a:r>
            <a:endParaRPr sz="2000"/>
          </a:p>
        </p:txBody>
      </p:sp>
      <p:pic>
        <p:nvPicPr>
          <p:cNvPr id="105" name="Google Shape;105;p24"/>
          <p:cNvPicPr preferRelativeResize="0"/>
          <p:nvPr/>
        </p:nvPicPr>
        <p:blipFill>
          <a:blip r:embed="rId3">
            <a:alphaModFix/>
          </a:blip>
          <a:stretch>
            <a:fillRect/>
          </a:stretch>
        </p:blipFill>
        <p:spPr>
          <a:xfrm>
            <a:off x="457200" y="2168650"/>
            <a:ext cx="5542050" cy="4107850"/>
          </a:xfrm>
          <a:prstGeom prst="rect">
            <a:avLst/>
          </a:prstGeom>
          <a:noFill/>
          <a:ln>
            <a:noFill/>
          </a:ln>
        </p:spPr>
      </p:pic>
      <p:pic>
        <p:nvPicPr>
          <p:cNvPr id="106" name="Google Shape;106;p24" descr="Screen Shot 2014-04-27 at 4.14.15 PM.png"/>
          <p:cNvPicPr preferRelativeResize="0"/>
          <p:nvPr/>
        </p:nvPicPr>
        <p:blipFill>
          <a:blip r:embed="rId4">
            <a:alphaModFix/>
          </a:blip>
          <a:stretch>
            <a:fillRect/>
          </a:stretch>
        </p:blipFill>
        <p:spPr>
          <a:xfrm>
            <a:off x="6107250" y="2213575"/>
            <a:ext cx="2865925" cy="32778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5"/>
          <p:cNvSpPr txBox="1">
            <a:spLocks noGrp="1"/>
          </p:cNvSpPr>
          <p:nvPr>
            <p:ph type="body" idx="1"/>
          </p:nvPr>
        </p:nvSpPr>
        <p:spPr>
          <a:xfrm flipH="1">
            <a:off x="457075" y="1305775"/>
            <a:ext cx="3643200" cy="4185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a:solidFill>
                  <a:schemeClr val="accent1"/>
                </a:solidFill>
              </a:rPr>
              <a:t>Which of the below best describes the outlier?</a:t>
            </a:r>
            <a:endParaRPr sz="2200">
              <a:solidFill>
                <a:schemeClr val="accent1"/>
              </a:solidFill>
            </a:endParaRPr>
          </a:p>
          <a:p>
            <a:pPr marL="0" lvl="0" indent="0" algn="l" rtl="0">
              <a:lnSpc>
                <a:spcPct val="115000"/>
              </a:lnSpc>
              <a:spcBef>
                <a:spcPts val="0"/>
              </a:spcBef>
              <a:spcAft>
                <a:spcPts val="0"/>
              </a:spcAft>
              <a:buClr>
                <a:schemeClr val="dk1"/>
              </a:buClr>
              <a:buSzPts val="1100"/>
              <a:buFont typeface="Arial"/>
              <a:buNone/>
            </a:pPr>
            <a:endParaRPr sz="2200"/>
          </a:p>
          <a:p>
            <a:pPr marL="457200" lvl="0" indent="-368300" algn="l" rtl="0">
              <a:lnSpc>
                <a:spcPct val="115000"/>
              </a:lnSpc>
              <a:spcBef>
                <a:spcPts val="0"/>
              </a:spcBef>
              <a:spcAft>
                <a:spcPts val="0"/>
              </a:spcAft>
              <a:buSzPts val="2200"/>
              <a:buAutoNum type="alphaLcParenBoth"/>
            </a:pPr>
            <a:r>
              <a:rPr lang="en" sz="2200"/>
              <a:t>influential</a:t>
            </a:r>
            <a:endParaRPr sz="2200"/>
          </a:p>
          <a:p>
            <a:pPr marL="457200" lvl="0" indent="-368300" algn="l" rtl="0">
              <a:lnSpc>
                <a:spcPct val="115000"/>
              </a:lnSpc>
              <a:spcBef>
                <a:spcPts val="0"/>
              </a:spcBef>
              <a:spcAft>
                <a:spcPts val="0"/>
              </a:spcAft>
              <a:buSzPts val="2200"/>
              <a:buAutoNum type="alphaLcParenBoth"/>
            </a:pPr>
            <a:r>
              <a:rPr lang="en" sz="2200"/>
              <a:t>high leverage</a:t>
            </a:r>
            <a:endParaRPr sz="2200"/>
          </a:p>
          <a:p>
            <a:pPr marL="457200" lvl="0" indent="-368300" algn="l" rtl="0">
              <a:lnSpc>
                <a:spcPct val="115000"/>
              </a:lnSpc>
              <a:spcBef>
                <a:spcPts val="0"/>
              </a:spcBef>
              <a:spcAft>
                <a:spcPts val="0"/>
              </a:spcAft>
              <a:buSzPts val="2200"/>
              <a:buAutoNum type="alphaLcParenBoth"/>
            </a:pPr>
            <a:r>
              <a:rPr lang="en" sz="2200"/>
              <a:t>none of the above</a:t>
            </a:r>
            <a:endParaRPr sz="2200"/>
          </a:p>
          <a:p>
            <a:pPr marL="457200" lvl="0" indent="-368300" algn="l" rtl="0">
              <a:lnSpc>
                <a:spcPct val="115000"/>
              </a:lnSpc>
              <a:spcBef>
                <a:spcPts val="0"/>
              </a:spcBef>
              <a:spcAft>
                <a:spcPts val="0"/>
              </a:spcAft>
              <a:buSzPts val="2200"/>
              <a:buAutoNum type="alphaLcParenBoth"/>
            </a:pPr>
            <a:r>
              <a:rPr lang="en" sz="2200"/>
              <a:t>there are no outliers</a:t>
            </a:r>
            <a:endParaRPr sz="2200"/>
          </a:p>
          <a:p>
            <a:pPr marL="0" lvl="0" indent="0" algn="l" rtl="0">
              <a:lnSpc>
                <a:spcPct val="115000"/>
              </a:lnSpc>
              <a:spcBef>
                <a:spcPts val="0"/>
              </a:spcBef>
              <a:spcAft>
                <a:spcPts val="0"/>
              </a:spcAft>
              <a:buNone/>
            </a:pPr>
            <a:endParaRPr sz="2200"/>
          </a:p>
        </p:txBody>
      </p:sp>
      <p:sp>
        <p:nvSpPr>
          <p:cNvPr id="112" name="Google Shape;112;p25"/>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Types of outliers</a:t>
            </a:r>
            <a:endParaRPr baseline="30000">
              <a:solidFill>
                <a:schemeClr val="accent1"/>
              </a:solidFill>
            </a:endParaRPr>
          </a:p>
        </p:txBody>
      </p:sp>
      <p:pic>
        <p:nvPicPr>
          <p:cNvPr id="113" name="Google Shape;113;p25"/>
          <p:cNvPicPr preferRelativeResize="0"/>
          <p:nvPr/>
        </p:nvPicPr>
        <p:blipFill>
          <a:blip r:embed="rId3">
            <a:alphaModFix/>
          </a:blip>
          <a:stretch>
            <a:fillRect/>
          </a:stretch>
        </p:blipFill>
        <p:spPr>
          <a:xfrm>
            <a:off x="3787750" y="1305773"/>
            <a:ext cx="4449100" cy="5003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6"/>
          <p:cNvSpPr txBox="1">
            <a:spLocks noGrp="1"/>
          </p:cNvSpPr>
          <p:nvPr>
            <p:ph type="body" idx="1"/>
          </p:nvPr>
        </p:nvSpPr>
        <p:spPr>
          <a:xfrm flipH="1">
            <a:off x="457075" y="1305775"/>
            <a:ext cx="3643200" cy="4185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a:solidFill>
                  <a:schemeClr val="accent1"/>
                </a:solidFill>
              </a:rPr>
              <a:t>Which of the below best describes the outlier?</a:t>
            </a:r>
            <a:endParaRPr sz="2200">
              <a:solidFill>
                <a:schemeClr val="accent1"/>
              </a:solidFill>
            </a:endParaRPr>
          </a:p>
          <a:p>
            <a:pPr marL="0" lvl="0" indent="0" algn="l" rtl="0">
              <a:lnSpc>
                <a:spcPct val="115000"/>
              </a:lnSpc>
              <a:spcBef>
                <a:spcPts val="0"/>
              </a:spcBef>
              <a:spcAft>
                <a:spcPts val="0"/>
              </a:spcAft>
              <a:buNone/>
            </a:pPr>
            <a:endParaRPr sz="2200"/>
          </a:p>
          <a:p>
            <a:pPr marL="457200" lvl="0" indent="-368300" algn="l" rtl="0">
              <a:lnSpc>
                <a:spcPct val="115000"/>
              </a:lnSpc>
              <a:spcBef>
                <a:spcPts val="0"/>
              </a:spcBef>
              <a:spcAft>
                <a:spcPts val="0"/>
              </a:spcAft>
              <a:buSzPts val="2200"/>
              <a:buAutoNum type="alphaLcParenBoth"/>
            </a:pPr>
            <a:r>
              <a:rPr lang="en" sz="2200"/>
              <a:t>influential</a:t>
            </a:r>
            <a:endParaRPr sz="2200"/>
          </a:p>
          <a:p>
            <a:pPr marL="457200" lvl="0" indent="-368300" algn="l" rtl="0">
              <a:lnSpc>
                <a:spcPct val="115000"/>
              </a:lnSpc>
              <a:spcBef>
                <a:spcPts val="0"/>
              </a:spcBef>
              <a:spcAft>
                <a:spcPts val="0"/>
              </a:spcAft>
              <a:buClr>
                <a:srgbClr val="FF9900"/>
              </a:buClr>
              <a:buSzPts val="2200"/>
              <a:buAutoNum type="alphaLcParenBoth"/>
            </a:pPr>
            <a:r>
              <a:rPr lang="en" sz="2200" i="1">
                <a:solidFill>
                  <a:srgbClr val="FF9900"/>
                </a:solidFill>
              </a:rPr>
              <a:t>high leverage</a:t>
            </a:r>
            <a:endParaRPr sz="2200" i="1">
              <a:solidFill>
                <a:srgbClr val="FF9900"/>
              </a:solidFill>
            </a:endParaRPr>
          </a:p>
          <a:p>
            <a:pPr marL="457200" lvl="0" indent="-368300" algn="l" rtl="0">
              <a:lnSpc>
                <a:spcPct val="115000"/>
              </a:lnSpc>
              <a:spcBef>
                <a:spcPts val="0"/>
              </a:spcBef>
              <a:spcAft>
                <a:spcPts val="0"/>
              </a:spcAft>
              <a:buSzPts val="2200"/>
              <a:buAutoNum type="alphaLcParenBoth"/>
            </a:pPr>
            <a:r>
              <a:rPr lang="en" sz="2200"/>
              <a:t>none of the above</a:t>
            </a:r>
            <a:endParaRPr sz="2200"/>
          </a:p>
          <a:p>
            <a:pPr marL="457200" lvl="0" indent="-368300" algn="l" rtl="0">
              <a:lnSpc>
                <a:spcPct val="115000"/>
              </a:lnSpc>
              <a:spcBef>
                <a:spcPts val="0"/>
              </a:spcBef>
              <a:spcAft>
                <a:spcPts val="0"/>
              </a:spcAft>
              <a:buSzPts val="2200"/>
              <a:buAutoNum type="alphaLcParenBoth"/>
            </a:pPr>
            <a:r>
              <a:rPr lang="en" sz="2200"/>
              <a:t>there are no outliers</a:t>
            </a:r>
            <a:endParaRPr sz="2200"/>
          </a:p>
          <a:p>
            <a:pPr marL="0" lvl="0" indent="0" algn="l" rtl="0">
              <a:lnSpc>
                <a:spcPct val="115000"/>
              </a:lnSpc>
              <a:spcBef>
                <a:spcPts val="0"/>
              </a:spcBef>
              <a:spcAft>
                <a:spcPts val="0"/>
              </a:spcAft>
              <a:buNone/>
            </a:pPr>
            <a:endParaRPr sz="2200"/>
          </a:p>
        </p:txBody>
      </p:sp>
      <p:sp>
        <p:nvSpPr>
          <p:cNvPr id="119" name="Google Shape;119;p26"/>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Types of outliers</a:t>
            </a:r>
            <a:endParaRPr baseline="30000">
              <a:solidFill>
                <a:schemeClr val="accent1"/>
              </a:solidFill>
            </a:endParaRPr>
          </a:p>
        </p:txBody>
      </p:sp>
      <p:pic>
        <p:nvPicPr>
          <p:cNvPr id="120" name="Google Shape;120;p26"/>
          <p:cNvPicPr preferRelativeResize="0"/>
          <p:nvPr/>
        </p:nvPicPr>
        <p:blipFill>
          <a:blip r:embed="rId3">
            <a:alphaModFix/>
          </a:blip>
          <a:stretch>
            <a:fillRect/>
          </a:stretch>
        </p:blipFill>
        <p:spPr>
          <a:xfrm>
            <a:off x="3787750" y="1305773"/>
            <a:ext cx="4449100" cy="5003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9"/>
          <p:cNvSpPr txBox="1">
            <a:spLocks noGrp="1"/>
          </p:cNvSpPr>
          <p:nvPr>
            <p:ph type="body" idx="1"/>
          </p:nvPr>
        </p:nvSpPr>
        <p:spPr>
          <a:xfrm flipH="1">
            <a:off x="457075" y="1305775"/>
            <a:ext cx="7822200" cy="4185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a:solidFill>
                  <a:schemeClr val="accent1"/>
                </a:solidFill>
              </a:rPr>
              <a:t>Which of following is </a:t>
            </a:r>
            <a:r>
              <a:rPr lang="en" sz="2200" u="sng">
                <a:solidFill>
                  <a:schemeClr val="accent1"/>
                </a:solidFill>
              </a:rPr>
              <a:t>true</a:t>
            </a:r>
            <a:r>
              <a:rPr lang="en" sz="2200">
                <a:solidFill>
                  <a:schemeClr val="accent1"/>
                </a:solidFill>
              </a:rPr>
              <a:t>?</a:t>
            </a:r>
            <a:endParaRPr sz="2200">
              <a:solidFill>
                <a:schemeClr val="accent1"/>
              </a:solidFill>
            </a:endParaRPr>
          </a:p>
          <a:p>
            <a:pPr marL="0" lvl="0" indent="0" algn="l" rtl="0">
              <a:lnSpc>
                <a:spcPct val="115000"/>
              </a:lnSpc>
              <a:spcBef>
                <a:spcPts val="0"/>
              </a:spcBef>
              <a:spcAft>
                <a:spcPts val="0"/>
              </a:spcAft>
              <a:buNone/>
            </a:pPr>
            <a:endParaRPr sz="2200">
              <a:solidFill>
                <a:schemeClr val="accent1"/>
              </a:solidFill>
            </a:endParaRPr>
          </a:p>
          <a:p>
            <a:pPr marL="457200" lvl="0" indent="-368300" algn="l" rtl="0">
              <a:lnSpc>
                <a:spcPct val="115000"/>
              </a:lnSpc>
              <a:spcBef>
                <a:spcPts val="0"/>
              </a:spcBef>
              <a:spcAft>
                <a:spcPts val="0"/>
              </a:spcAft>
              <a:buSzPts val="2200"/>
              <a:buAutoNum type="alphaLcParenBoth"/>
            </a:pPr>
            <a:r>
              <a:rPr lang="en" sz="2200"/>
              <a:t>Influential points always change the intercept of the regression line.</a:t>
            </a:r>
            <a:endParaRPr sz="2200"/>
          </a:p>
          <a:p>
            <a:pPr marL="457200" lvl="0" indent="-368300" algn="l" rtl="0">
              <a:lnSpc>
                <a:spcPct val="115000"/>
              </a:lnSpc>
              <a:spcBef>
                <a:spcPts val="0"/>
              </a:spcBef>
              <a:spcAft>
                <a:spcPts val="0"/>
              </a:spcAft>
              <a:buSzPts val="2200"/>
              <a:buAutoNum type="alphaLcParenBoth"/>
            </a:pPr>
            <a:r>
              <a:rPr lang="en" sz="2200"/>
              <a:t>Influential points always reduce </a:t>
            </a:r>
            <a:r>
              <a:rPr lang="en" sz="2200" i="1"/>
              <a:t>R</a:t>
            </a:r>
            <a:r>
              <a:rPr lang="en" sz="2200" i="1" baseline="30000"/>
              <a:t>2</a:t>
            </a:r>
            <a:r>
              <a:rPr lang="en" sz="2200"/>
              <a:t>.</a:t>
            </a:r>
            <a:endParaRPr sz="2200"/>
          </a:p>
          <a:p>
            <a:pPr marL="457200" lvl="0" indent="-368300" algn="l" rtl="0">
              <a:lnSpc>
                <a:spcPct val="115000"/>
              </a:lnSpc>
              <a:spcBef>
                <a:spcPts val="0"/>
              </a:spcBef>
              <a:spcAft>
                <a:spcPts val="0"/>
              </a:spcAft>
              <a:buSzPts val="2200"/>
              <a:buAutoNum type="alphaLcParenBoth"/>
            </a:pPr>
            <a:r>
              <a:rPr lang="en" sz="2200"/>
              <a:t>It is much more likely for a low leverage point to be influential, than a high leverage point.</a:t>
            </a:r>
            <a:endParaRPr sz="2200"/>
          </a:p>
          <a:p>
            <a:pPr marL="457200" lvl="0" indent="-368300" algn="l" rtl="0">
              <a:lnSpc>
                <a:spcPct val="115000"/>
              </a:lnSpc>
              <a:spcBef>
                <a:spcPts val="0"/>
              </a:spcBef>
              <a:spcAft>
                <a:spcPts val="0"/>
              </a:spcAft>
              <a:buSzPts val="2200"/>
              <a:buAutoNum type="alphaLcParenBoth"/>
            </a:pPr>
            <a:r>
              <a:rPr lang="en" sz="2200"/>
              <a:t>When the data set includes an influential point, the relationship between the explanatory variable and the response variable is always nonlinear.</a:t>
            </a:r>
            <a:endParaRPr sz="2200"/>
          </a:p>
          <a:p>
            <a:pPr marL="457200" lvl="0" indent="-368300" algn="l" rtl="0">
              <a:lnSpc>
                <a:spcPct val="115000"/>
              </a:lnSpc>
              <a:spcBef>
                <a:spcPts val="0"/>
              </a:spcBef>
              <a:spcAft>
                <a:spcPts val="0"/>
              </a:spcAft>
              <a:buSzPts val="2200"/>
              <a:buAutoNum type="alphaLcParenBoth"/>
            </a:pPr>
            <a:r>
              <a:rPr lang="en" sz="2200"/>
              <a:t>None of the above.</a:t>
            </a:r>
            <a:endParaRPr sz="2200"/>
          </a:p>
          <a:p>
            <a:pPr marL="0" lvl="0" indent="0" algn="l" rtl="0">
              <a:lnSpc>
                <a:spcPct val="115000"/>
              </a:lnSpc>
              <a:spcBef>
                <a:spcPts val="0"/>
              </a:spcBef>
              <a:spcAft>
                <a:spcPts val="0"/>
              </a:spcAft>
              <a:buNone/>
            </a:pPr>
            <a:endParaRPr sz="2200"/>
          </a:p>
        </p:txBody>
      </p:sp>
      <p:sp>
        <p:nvSpPr>
          <p:cNvPr id="141" name="Google Shape;141;p29"/>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Recap</a:t>
            </a:r>
            <a:endParaRPr baseline="30000">
              <a:solidFill>
                <a:schemeClr val="accen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30"/>
          <p:cNvSpPr txBox="1">
            <a:spLocks noGrp="1"/>
          </p:cNvSpPr>
          <p:nvPr>
            <p:ph type="body" idx="1"/>
          </p:nvPr>
        </p:nvSpPr>
        <p:spPr>
          <a:xfrm flipH="1">
            <a:off x="457075" y="1305775"/>
            <a:ext cx="7822200" cy="4185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a:solidFill>
                  <a:schemeClr val="accent1"/>
                </a:solidFill>
              </a:rPr>
              <a:t>Which of following is </a:t>
            </a:r>
            <a:r>
              <a:rPr lang="en" sz="2200" u="sng">
                <a:solidFill>
                  <a:schemeClr val="accent1"/>
                </a:solidFill>
              </a:rPr>
              <a:t>true</a:t>
            </a:r>
            <a:r>
              <a:rPr lang="en" sz="2200">
                <a:solidFill>
                  <a:schemeClr val="accent1"/>
                </a:solidFill>
              </a:rPr>
              <a:t>?</a:t>
            </a:r>
            <a:endParaRPr sz="2200">
              <a:solidFill>
                <a:schemeClr val="accent1"/>
              </a:solidFill>
            </a:endParaRPr>
          </a:p>
          <a:p>
            <a:pPr marL="0" lvl="0" indent="0" algn="l" rtl="0">
              <a:lnSpc>
                <a:spcPct val="115000"/>
              </a:lnSpc>
              <a:spcBef>
                <a:spcPts val="0"/>
              </a:spcBef>
              <a:spcAft>
                <a:spcPts val="0"/>
              </a:spcAft>
              <a:buNone/>
            </a:pPr>
            <a:endParaRPr sz="2200"/>
          </a:p>
          <a:p>
            <a:pPr marL="457200" lvl="0" indent="-368300" algn="l" rtl="0">
              <a:lnSpc>
                <a:spcPct val="115000"/>
              </a:lnSpc>
              <a:spcBef>
                <a:spcPts val="0"/>
              </a:spcBef>
              <a:spcAft>
                <a:spcPts val="0"/>
              </a:spcAft>
              <a:buSzPts val="2200"/>
              <a:buAutoNum type="alphaLcParenBoth"/>
            </a:pPr>
            <a:r>
              <a:rPr lang="en" sz="2200"/>
              <a:t>Influential points always change the intercept of the regression line.</a:t>
            </a:r>
            <a:endParaRPr sz="2200"/>
          </a:p>
          <a:p>
            <a:pPr marL="457200" lvl="0" indent="-368300" algn="l" rtl="0">
              <a:lnSpc>
                <a:spcPct val="115000"/>
              </a:lnSpc>
              <a:spcBef>
                <a:spcPts val="0"/>
              </a:spcBef>
              <a:spcAft>
                <a:spcPts val="0"/>
              </a:spcAft>
              <a:buSzPts val="2200"/>
              <a:buAutoNum type="alphaLcParenBoth"/>
            </a:pPr>
            <a:r>
              <a:rPr lang="en" sz="2200"/>
              <a:t>Influential points always reduce </a:t>
            </a:r>
            <a:r>
              <a:rPr lang="en" sz="2200" i="1"/>
              <a:t>R</a:t>
            </a:r>
            <a:r>
              <a:rPr lang="en" sz="2200" i="1" baseline="30000"/>
              <a:t>2</a:t>
            </a:r>
            <a:r>
              <a:rPr lang="en" sz="2200"/>
              <a:t>.</a:t>
            </a:r>
            <a:endParaRPr sz="2200"/>
          </a:p>
          <a:p>
            <a:pPr marL="457200" lvl="0" indent="-368300" algn="l" rtl="0">
              <a:lnSpc>
                <a:spcPct val="115000"/>
              </a:lnSpc>
              <a:spcBef>
                <a:spcPts val="0"/>
              </a:spcBef>
              <a:spcAft>
                <a:spcPts val="0"/>
              </a:spcAft>
              <a:buSzPts val="2200"/>
              <a:buAutoNum type="alphaLcParenBoth"/>
            </a:pPr>
            <a:r>
              <a:rPr lang="en" sz="2200"/>
              <a:t>It is much more likely for a low leverage point to be influential, than a high leverage point.</a:t>
            </a:r>
            <a:endParaRPr sz="2200"/>
          </a:p>
          <a:p>
            <a:pPr marL="457200" lvl="0" indent="-368300" algn="l" rtl="0">
              <a:lnSpc>
                <a:spcPct val="115000"/>
              </a:lnSpc>
              <a:spcBef>
                <a:spcPts val="0"/>
              </a:spcBef>
              <a:spcAft>
                <a:spcPts val="0"/>
              </a:spcAft>
              <a:buSzPts val="2200"/>
              <a:buAutoNum type="alphaLcParenBoth"/>
            </a:pPr>
            <a:r>
              <a:rPr lang="en" sz="2200"/>
              <a:t>When the data set includes an influential point, the relationship between the explanatory variable and the response variable is always nonlinear.</a:t>
            </a:r>
            <a:endParaRPr sz="2200"/>
          </a:p>
          <a:p>
            <a:pPr marL="457200" lvl="0" indent="-368300" algn="l" rtl="0">
              <a:lnSpc>
                <a:spcPct val="115000"/>
              </a:lnSpc>
              <a:spcBef>
                <a:spcPts val="0"/>
              </a:spcBef>
              <a:spcAft>
                <a:spcPts val="0"/>
              </a:spcAft>
              <a:buClr>
                <a:srgbClr val="FF9900"/>
              </a:buClr>
              <a:buSzPts val="2200"/>
              <a:buAutoNum type="alphaLcParenBoth"/>
            </a:pPr>
            <a:r>
              <a:rPr lang="en" sz="2200" i="1">
                <a:solidFill>
                  <a:srgbClr val="FF9900"/>
                </a:solidFill>
              </a:rPr>
              <a:t>None of the above.</a:t>
            </a:r>
            <a:endParaRPr sz="2200" i="1">
              <a:solidFill>
                <a:srgbClr val="FF9900"/>
              </a:solidFill>
            </a:endParaRPr>
          </a:p>
          <a:p>
            <a:pPr marL="0" lvl="0" indent="0" algn="l" rtl="0">
              <a:lnSpc>
                <a:spcPct val="115000"/>
              </a:lnSpc>
              <a:spcBef>
                <a:spcPts val="0"/>
              </a:spcBef>
              <a:spcAft>
                <a:spcPts val="0"/>
              </a:spcAft>
              <a:buNone/>
            </a:pPr>
            <a:endParaRPr sz="2200"/>
          </a:p>
        </p:txBody>
      </p:sp>
      <p:sp>
        <p:nvSpPr>
          <p:cNvPr id="147" name="Google Shape;147;p30"/>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Recap</a:t>
            </a:r>
            <a:endParaRPr baseline="30000">
              <a:solidFill>
                <a:schemeClr val="accen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1"/>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Recap (cont.)</a:t>
            </a:r>
            <a:endParaRPr baseline="30000">
              <a:solidFill>
                <a:schemeClr val="accent1"/>
              </a:solidFill>
            </a:endParaRPr>
          </a:p>
        </p:txBody>
      </p:sp>
      <p:pic>
        <p:nvPicPr>
          <p:cNvPr id="153" name="Google Shape;153;p31"/>
          <p:cNvPicPr preferRelativeResize="0"/>
          <p:nvPr/>
        </p:nvPicPr>
        <p:blipFill>
          <a:blip r:embed="rId3">
            <a:alphaModFix/>
          </a:blip>
          <a:stretch>
            <a:fillRect/>
          </a:stretch>
        </p:blipFill>
        <p:spPr>
          <a:xfrm>
            <a:off x="457200" y="1261825"/>
            <a:ext cx="8281500" cy="5039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7"/>
          <p:cNvSpPr txBox="1">
            <a:spLocks noGrp="1"/>
          </p:cNvSpPr>
          <p:nvPr>
            <p:ph type="title"/>
          </p:nvPr>
        </p:nvSpPr>
        <p:spPr>
          <a:xfrm>
            <a:off x="1673075" y="3137642"/>
            <a:ext cx="5721927" cy="336923"/>
          </a:xfrm>
          <a:prstGeom prst="rect">
            <a:avLst/>
          </a:prstGeom>
          <a:noFill/>
          <a:ln>
            <a:noFill/>
          </a:ln>
        </p:spPr>
        <p:txBody>
          <a:bodyPr spcFirstLastPara="1" wrap="square" lIns="0" tIns="0" rIns="0" bIns="0" anchor="t" anchorCtr="0">
            <a:noAutofit/>
          </a:bodyPr>
          <a:lstStyle/>
          <a:p>
            <a:pPr marL="25400"/>
            <a:r>
              <a:rPr lang="en" sz="2500">
                <a:solidFill>
                  <a:srgbClr val="000000"/>
                </a:solidFill>
              </a:rPr>
              <a:t>Introduction to multiple regression</a:t>
            </a:r>
            <a:endParaRPr sz="2500">
              <a:solidFill>
                <a:srgbClr val="F9F9F9"/>
              </a:solidFill>
            </a:endParaRPr>
          </a:p>
        </p:txBody>
      </p:sp>
      <p:sp>
        <p:nvSpPr>
          <p:cNvPr id="117" name="Google Shape;117;p27"/>
          <p:cNvSpPr/>
          <p:nvPr/>
        </p:nvSpPr>
        <p:spPr>
          <a:xfrm>
            <a:off x="1703276" y="3637339"/>
            <a:ext cx="5744598" cy="0"/>
          </a:xfrm>
          <a:custGeom>
            <a:avLst/>
            <a:gdLst/>
            <a:ahLst/>
            <a:cxnLst/>
            <a:rect l="l" t="t" r="r" b="b"/>
            <a:pathLst>
              <a:path w="120000" h="120000" extrusionOk="0">
                <a:moveTo>
                  <a:pt x="0" y="0"/>
                </a:moveTo>
                <a:lnTo>
                  <a:pt x="119974" y="0"/>
                </a:lnTo>
              </a:path>
            </a:pathLst>
          </a:custGeom>
          <a:noFill/>
          <a:ln w="9525" cap="flat" cmpd="sng">
            <a:solidFill>
              <a:srgbClr val="D5C5B6"/>
            </a:solidFill>
            <a:prstDash val="solid"/>
            <a:round/>
            <a:headEnd type="none" w="sm" len="sm"/>
            <a:tailEnd type="none" w="sm" len="sm"/>
          </a:ln>
        </p:spPr>
        <p:txBody>
          <a:bodyPr spcFirstLastPara="1" wrap="square" lIns="0" tIns="0" rIns="0" bIns="0" anchor="t" anchorCtr="0">
            <a:noAutofit/>
          </a:bodyPr>
          <a:lstStyle/>
          <a:p>
            <a:endParaRPr sz="3300"/>
          </a:p>
        </p:txBody>
      </p:sp>
      <p:sp>
        <p:nvSpPr>
          <p:cNvPr id="118" name="Google Shape;118;p27"/>
          <p:cNvSpPr/>
          <p:nvPr/>
        </p:nvSpPr>
        <p:spPr>
          <a:xfrm>
            <a:off x="1698259" y="3637339"/>
            <a:ext cx="5753415" cy="0"/>
          </a:xfrm>
          <a:custGeom>
            <a:avLst/>
            <a:gdLst/>
            <a:ahLst/>
            <a:cxnLst/>
            <a:rect l="l" t="t" r="r" b="b"/>
            <a:pathLst>
              <a:path w="120000" h="120000" extrusionOk="0">
                <a:moveTo>
                  <a:pt x="0" y="0"/>
                </a:moveTo>
                <a:lnTo>
                  <a:pt x="120000" y="0"/>
                </a:lnTo>
              </a:path>
            </a:pathLst>
          </a:custGeom>
          <a:noFill/>
          <a:ln w="10100" cap="flat" cmpd="sng">
            <a:solidFill>
              <a:srgbClr val="D5C5B6"/>
            </a:solidFill>
            <a:prstDash val="solid"/>
            <a:round/>
            <a:headEnd type="none" w="sm" len="sm"/>
            <a:tailEnd type="none" w="sm" len="sm"/>
          </a:ln>
        </p:spPr>
        <p:txBody>
          <a:bodyPr spcFirstLastPara="1" wrap="square" lIns="0" tIns="0" rIns="0" bIns="0" anchor="t" anchorCtr="0">
            <a:noAutofit/>
          </a:bodyPr>
          <a:lstStyle/>
          <a:p>
            <a:endParaRPr sz="3300"/>
          </a:p>
        </p:txBody>
      </p:sp>
      <p:sp>
        <p:nvSpPr>
          <p:cNvPr id="119" name="Google Shape;119;p27"/>
          <p:cNvSpPr/>
          <p:nvPr/>
        </p:nvSpPr>
        <p:spPr>
          <a:xfrm>
            <a:off x="1703277" y="3637339"/>
            <a:ext cx="52899" cy="0"/>
          </a:xfrm>
          <a:custGeom>
            <a:avLst/>
            <a:gdLst/>
            <a:ahLst/>
            <a:cxnLst/>
            <a:rect l="l" t="t" r="r" b="b"/>
            <a:pathLst>
              <a:path w="120000" h="120000" extrusionOk="0">
                <a:moveTo>
                  <a:pt x="0" y="0"/>
                </a:moveTo>
                <a:lnTo>
                  <a:pt x="118488" y="0"/>
                </a:lnTo>
              </a:path>
            </a:pathLst>
          </a:custGeom>
          <a:noFill/>
          <a:ln w="9525" cap="flat" cmpd="sng">
            <a:solidFill>
              <a:srgbClr val="EB801A"/>
            </a:solidFill>
            <a:prstDash val="solid"/>
            <a:round/>
            <a:headEnd type="none" w="sm" len="sm"/>
            <a:tailEnd type="none" w="sm" len="sm"/>
          </a:ln>
        </p:spPr>
        <p:txBody>
          <a:bodyPr spcFirstLastPara="1" wrap="square" lIns="0" tIns="0" rIns="0" bIns="0" anchor="t" anchorCtr="0">
            <a:noAutofit/>
          </a:bodyPr>
          <a:lstStyle/>
          <a:p>
            <a:endParaRPr sz="3300"/>
          </a:p>
        </p:txBody>
      </p:sp>
      <p:sp>
        <p:nvSpPr>
          <p:cNvPr id="120" name="Google Shape;120;p27"/>
          <p:cNvSpPr/>
          <p:nvPr/>
        </p:nvSpPr>
        <p:spPr>
          <a:xfrm>
            <a:off x="1698259" y="3637339"/>
            <a:ext cx="62975" cy="0"/>
          </a:xfrm>
          <a:custGeom>
            <a:avLst/>
            <a:gdLst/>
            <a:ahLst/>
            <a:cxnLst/>
            <a:rect l="l" t="t" r="r" b="b"/>
            <a:pathLst>
              <a:path w="120000" h="120000" extrusionOk="0">
                <a:moveTo>
                  <a:pt x="0" y="0"/>
                </a:moveTo>
                <a:lnTo>
                  <a:pt x="118654" y="0"/>
                </a:lnTo>
              </a:path>
            </a:pathLst>
          </a:custGeom>
          <a:noFill/>
          <a:ln w="10100" cap="flat" cmpd="sng">
            <a:solidFill>
              <a:srgbClr val="EB801A"/>
            </a:solidFill>
            <a:prstDash val="solid"/>
            <a:round/>
            <a:headEnd type="none" w="sm" len="sm"/>
            <a:tailEnd type="none" w="sm" len="sm"/>
          </a:ln>
        </p:spPr>
        <p:txBody>
          <a:bodyPr spcFirstLastPara="1" wrap="square" lIns="0" tIns="0" rIns="0" bIns="0" anchor="t" anchorCtr="0">
            <a:noAutofit/>
          </a:bodyPr>
          <a:lstStyle/>
          <a:p>
            <a:endParaRPr sz="3300"/>
          </a:p>
        </p:txBody>
      </p:sp>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8"/>
          <p:cNvSpPr txBox="1">
            <a:spLocks noGrp="1"/>
          </p:cNvSpPr>
          <p:nvPr>
            <p:ph type="title"/>
          </p:nvPr>
        </p:nvSpPr>
        <p:spPr>
          <a:xfrm>
            <a:off x="203108" y="984375"/>
            <a:ext cx="8737783" cy="298229"/>
          </a:xfrm>
          <a:prstGeom prst="rect">
            <a:avLst/>
          </a:prstGeom>
          <a:noFill/>
          <a:ln>
            <a:noFill/>
          </a:ln>
        </p:spPr>
        <p:txBody>
          <a:bodyPr spcFirstLastPara="1" wrap="square" lIns="0" tIns="0" rIns="0" bIns="0" anchor="t" anchorCtr="0">
            <a:noAutofit/>
          </a:bodyPr>
          <a:lstStyle/>
          <a:p>
            <a:pPr marL="25400"/>
            <a:r>
              <a:rPr lang="en"/>
              <a:t>Multiple regression</a:t>
            </a:r>
            <a:endParaRPr sz="2500"/>
          </a:p>
        </p:txBody>
      </p:sp>
      <p:sp>
        <p:nvSpPr>
          <p:cNvPr id="126" name="Google Shape;126;p28"/>
          <p:cNvSpPr txBox="1"/>
          <p:nvPr/>
        </p:nvSpPr>
        <p:spPr>
          <a:xfrm>
            <a:off x="966089" y="1759656"/>
            <a:ext cx="7254744" cy="685169"/>
          </a:xfrm>
          <a:prstGeom prst="rect">
            <a:avLst/>
          </a:prstGeom>
          <a:noFill/>
          <a:ln>
            <a:noFill/>
          </a:ln>
        </p:spPr>
        <p:txBody>
          <a:bodyPr spcFirstLastPara="1" wrap="square" lIns="0" tIns="0" rIns="0" bIns="0" anchor="t" anchorCtr="0">
            <a:noAutofit/>
          </a:bodyPr>
          <a:lstStyle/>
          <a:p>
            <a:pPr marL="266700" indent="-247650">
              <a:buClr>
                <a:srgbClr val="22373A"/>
              </a:buClr>
              <a:buSzPts val="1900"/>
              <a:buFont typeface="Lucida Sans"/>
              <a:buChar char="•"/>
            </a:pPr>
            <a:r>
              <a:rPr lang="en" sz="1800" dirty="0">
                <a:solidFill>
                  <a:srgbClr val="22373A"/>
                </a:solidFill>
              </a:rPr>
              <a:t>Simple linear regression: Bivariate - two variables: </a:t>
            </a:r>
            <a:r>
              <a:rPr lang="en" sz="1900" i="1" dirty="0">
                <a:solidFill>
                  <a:srgbClr val="22373A"/>
                </a:solidFill>
                <a:latin typeface="Times New Roman"/>
                <a:ea typeface="Times New Roman"/>
                <a:cs typeface="Times New Roman"/>
                <a:sym typeface="Times New Roman"/>
              </a:rPr>
              <a:t>y </a:t>
            </a:r>
            <a:r>
              <a:rPr lang="en" sz="1800" dirty="0">
                <a:solidFill>
                  <a:srgbClr val="22373A"/>
                </a:solidFill>
              </a:rPr>
              <a:t>and </a:t>
            </a:r>
            <a:r>
              <a:rPr lang="en" sz="1900" i="1" dirty="0">
                <a:solidFill>
                  <a:srgbClr val="22373A"/>
                </a:solidFill>
                <a:latin typeface="Times New Roman"/>
                <a:ea typeface="Times New Roman"/>
                <a:cs typeface="Times New Roman"/>
                <a:sym typeface="Times New Roman"/>
              </a:rPr>
              <a:t>x</a:t>
            </a:r>
            <a:endParaRPr sz="1900" dirty="0">
              <a:latin typeface="Times New Roman"/>
              <a:ea typeface="Times New Roman"/>
              <a:cs typeface="Times New Roman"/>
              <a:sym typeface="Times New Roman"/>
            </a:endParaRPr>
          </a:p>
          <a:p>
            <a:pPr marL="266700" indent="-241300">
              <a:spcBef>
                <a:spcPts val="1000"/>
              </a:spcBef>
              <a:buClr>
                <a:srgbClr val="22373A"/>
              </a:buClr>
              <a:buSzPts val="2200"/>
              <a:buFont typeface="Lucida Sans"/>
              <a:buChar char="•"/>
            </a:pPr>
            <a:r>
              <a:rPr lang="en" sz="1800" dirty="0">
                <a:solidFill>
                  <a:srgbClr val="22373A"/>
                </a:solidFill>
              </a:rPr>
              <a:t>Multiple linear regression: Multiple variables: </a:t>
            </a:r>
            <a:r>
              <a:rPr lang="en" sz="1900" i="1" dirty="0">
                <a:solidFill>
                  <a:srgbClr val="22373A"/>
                </a:solidFill>
                <a:latin typeface="Times New Roman"/>
                <a:ea typeface="Times New Roman"/>
                <a:cs typeface="Times New Roman"/>
                <a:sym typeface="Times New Roman"/>
              </a:rPr>
              <a:t>y </a:t>
            </a:r>
            <a:r>
              <a:rPr lang="en" sz="1800" dirty="0">
                <a:solidFill>
                  <a:srgbClr val="22373A"/>
                </a:solidFill>
              </a:rPr>
              <a:t>and </a:t>
            </a:r>
            <a:r>
              <a:rPr lang="en" sz="1900" i="1" dirty="0">
                <a:solidFill>
                  <a:srgbClr val="22373A"/>
                </a:solidFill>
                <a:latin typeface="Times New Roman"/>
                <a:ea typeface="Times New Roman"/>
                <a:cs typeface="Times New Roman"/>
                <a:sym typeface="Times New Roman"/>
              </a:rPr>
              <a:t>x</a:t>
            </a:r>
            <a:r>
              <a:rPr lang="en" sz="2200" baseline="-25000" dirty="0">
                <a:solidFill>
                  <a:srgbClr val="22373A"/>
                </a:solidFill>
                <a:latin typeface="Cambria"/>
                <a:ea typeface="Cambria"/>
                <a:cs typeface="Cambria"/>
                <a:sym typeface="Cambria"/>
              </a:rPr>
              <a:t>1</a:t>
            </a:r>
            <a:r>
              <a:rPr lang="en" sz="1900" dirty="0">
                <a:solidFill>
                  <a:srgbClr val="22373A"/>
                </a:solidFill>
                <a:latin typeface="Century Gothic"/>
                <a:ea typeface="Century Gothic"/>
                <a:cs typeface="Century Gothic"/>
                <a:sym typeface="Century Gothic"/>
              </a:rPr>
              <a:t>, </a:t>
            </a:r>
            <a:r>
              <a:rPr lang="en" sz="1900" i="1" dirty="0">
                <a:solidFill>
                  <a:srgbClr val="22373A"/>
                </a:solidFill>
                <a:latin typeface="Times New Roman"/>
                <a:ea typeface="Times New Roman"/>
                <a:cs typeface="Times New Roman"/>
                <a:sym typeface="Times New Roman"/>
              </a:rPr>
              <a:t>x</a:t>
            </a:r>
            <a:r>
              <a:rPr lang="en" sz="2200" baseline="-25000" dirty="0">
                <a:solidFill>
                  <a:srgbClr val="22373A"/>
                </a:solidFill>
                <a:latin typeface="Cambria"/>
                <a:ea typeface="Cambria"/>
                <a:cs typeface="Cambria"/>
                <a:sym typeface="Cambria"/>
              </a:rPr>
              <a:t>2</a:t>
            </a:r>
            <a:r>
              <a:rPr lang="en" sz="1900" dirty="0">
                <a:solidFill>
                  <a:srgbClr val="22373A"/>
                </a:solidFill>
                <a:latin typeface="Century Gothic"/>
                <a:ea typeface="Century Gothic"/>
                <a:cs typeface="Century Gothic"/>
                <a:sym typeface="Century Gothic"/>
              </a:rPr>
              <a:t>, </a:t>
            </a:r>
            <a:r>
              <a:rPr lang="en" sz="1900" dirty="0">
                <a:solidFill>
                  <a:srgbClr val="22373A"/>
                </a:solidFill>
                <a:latin typeface="Rambla"/>
                <a:ea typeface="Rambla"/>
                <a:cs typeface="Rambla"/>
                <a:sym typeface="Rambla"/>
              </a:rPr>
              <a:t>· · ·</a:t>
            </a:r>
            <a:endParaRPr sz="1900" dirty="0">
              <a:latin typeface="Rambla"/>
              <a:ea typeface="Rambla"/>
              <a:cs typeface="Rambla"/>
              <a:sym typeface="Rambla"/>
            </a:endParaRPr>
          </a:p>
        </p:txBody>
      </p:sp>
      <p:sp>
        <p:nvSpPr>
          <p:cNvPr id="127" name="Google Shape;127;p28"/>
          <p:cNvSpPr txBox="1"/>
          <p:nvPr/>
        </p:nvSpPr>
        <p:spPr>
          <a:xfrm>
            <a:off x="8784159" y="5627889"/>
            <a:ext cx="157438" cy="193471"/>
          </a:xfrm>
          <a:prstGeom prst="rect">
            <a:avLst/>
          </a:prstGeom>
          <a:noFill/>
          <a:ln>
            <a:noFill/>
          </a:ln>
        </p:spPr>
        <p:txBody>
          <a:bodyPr spcFirstLastPara="1" wrap="square" lIns="0" tIns="0" rIns="0" bIns="0" anchor="t" anchorCtr="0">
            <a:noAutofit/>
          </a:bodyPr>
          <a:lstStyle/>
          <a:p>
            <a:pPr marL="25400"/>
            <a:r>
              <a:rPr lang="en">
                <a:solidFill>
                  <a:srgbClr val="22373A"/>
                </a:solidFill>
              </a:rPr>
              <a:t>2</a:t>
            </a:r>
            <a:endParaRPr/>
          </a:p>
        </p:txBody>
      </p:sp>
    </p:spTree>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8"/>
          <p:cNvSpPr txBox="1">
            <a:spLocks noGrp="1"/>
          </p:cNvSpPr>
          <p:nvPr>
            <p:ph type="title"/>
          </p:nvPr>
        </p:nvSpPr>
        <p:spPr>
          <a:xfrm>
            <a:off x="203108" y="984375"/>
            <a:ext cx="8737783" cy="298229"/>
          </a:xfrm>
          <a:prstGeom prst="rect">
            <a:avLst/>
          </a:prstGeom>
          <a:noFill/>
          <a:ln>
            <a:noFill/>
          </a:ln>
        </p:spPr>
        <p:txBody>
          <a:bodyPr spcFirstLastPara="1" wrap="square" lIns="0" tIns="0" rIns="0" bIns="0" anchor="t" anchorCtr="0">
            <a:noAutofit/>
          </a:bodyPr>
          <a:lstStyle/>
          <a:p>
            <a:pPr marL="25400"/>
            <a:r>
              <a:rPr lang="en"/>
              <a:t>Multiple regression</a:t>
            </a:r>
            <a:endParaRPr sz="2500"/>
          </a:p>
        </p:txBody>
      </p:sp>
      <p:sp>
        <p:nvSpPr>
          <p:cNvPr id="126" name="Google Shape;126;p28"/>
          <p:cNvSpPr txBox="1"/>
          <p:nvPr/>
        </p:nvSpPr>
        <p:spPr>
          <a:xfrm>
            <a:off x="966089" y="1759656"/>
            <a:ext cx="7254744" cy="685169"/>
          </a:xfrm>
          <a:prstGeom prst="rect">
            <a:avLst/>
          </a:prstGeom>
          <a:noFill/>
          <a:ln>
            <a:noFill/>
          </a:ln>
        </p:spPr>
        <p:txBody>
          <a:bodyPr spcFirstLastPara="1" wrap="square" lIns="0" tIns="0" rIns="0" bIns="0" anchor="t" anchorCtr="0">
            <a:noAutofit/>
          </a:bodyPr>
          <a:lstStyle/>
          <a:p>
            <a:pPr marL="266700" indent="-247650">
              <a:buClr>
                <a:srgbClr val="22373A"/>
              </a:buClr>
              <a:buSzPts val="1900"/>
              <a:buFont typeface="Lucida Sans"/>
              <a:buChar char="•"/>
            </a:pPr>
            <a:r>
              <a:rPr lang="en" sz="1800" dirty="0">
                <a:solidFill>
                  <a:srgbClr val="22373A"/>
                </a:solidFill>
              </a:rPr>
              <a:t>Simple linear regression: Bivariate - two variables: </a:t>
            </a:r>
            <a:r>
              <a:rPr lang="en" sz="1900" i="1" dirty="0">
                <a:solidFill>
                  <a:srgbClr val="22373A"/>
                </a:solidFill>
                <a:latin typeface="Times New Roman"/>
                <a:ea typeface="Times New Roman"/>
                <a:cs typeface="Times New Roman"/>
                <a:sym typeface="Times New Roman"/>
              </a:rPr>
              <a:t>y </a:t>
            </a:r>
            <a:r>
              <a:rPr lang="en" sz="1800" dirty="0">
                <a:solidFill>
                  <a:srgbClr val="22373A"/>
                </a:solidFill>
              </a:rPr>
              <a:t>and </a:t>
            </a:r>
            <a:r>
              <a:rPr lang="en" sz="1900" i="1" dirty="0">
                <a:solidFill>
                  <a:srgbClr val="22373A"/>
                </a:solidFill>
                <a:latin typeface="Times New Roman"/>
                <a:ea typeface="Times New Roman"/>
                <a:cs typeface="Times New Roman"/>
                <a:sym typeface="Times New Roman"/>
              </a:rPr>
              <a:t>x</a:t>
            </a:r>
            <a:endParaRPr sz="1900" dirty="0">
              <a:latin typeface="Times New Roman"/>
              <a:ea typeface="Times New Roman"/>
              <a:cs typeface="Times New Roman"/>
              <a:sym typeface="Times New Roman"/>
            </a:endParaRPr>
          </a:p>
          <a:p>
            <a:pPr marL="266700" indent="-241300">
              <a:spcBef>
                <a:spcPts val="1000"/>
              </a:spcBef>
              <a:buClr>
                <a:srgbClr val="22373A"/>
              </a:buClr>
              <a:buSzPts val="2200"/>
              <a:buFont typeface="Lucida Sans"/>
              <a:buChar char="•"/>
            </a:pPr>
            <a:r>
              <a:rPr lang="en" sz="1800" dirty="0">
                <a:solidFill>
                  <a:srgbClr val="22373A"/>
                </a:solidFill>
              </a:rPr>
              <a:t>Multiple linear regression: Multiple variables: </a:t>
            </a:r>
            <a:r>
              <a:rPr lang="en" sz="1900" i="1" dirty="0">
                <a:solidFill>
                  <a:srgbClr val="22373A"/>
                </a:solidFill>
                <a:latin typeface="Times New Roman"/>
                <a:ea typeface="Times New Roman"/>
                <a:cs typeface="Times New Roman"/>
                <a:sym typeface="Times New Roman"/>
              </a:rPr>
              <a:t>y </a:t>
            </a:r>
            <a:r>
              <a:rPr lang="en" sz="1800" dirty="0">
                <a:solidFill>
                  <a:srgbClr val="22373A"/>
                </a:solidFill>
              </a:rPr>
              <a:t>and </a:t>
            </a:r>
            <a:r>
              <a:rPr lang="en" sz="1900" i="1" dirty="0">
                <a:solidFill>
                  <a:srgbClr val="22373A"/>
                </a:solidFill>
                <a:latin typeface="Times New Roman"/>
                <a:ea typeface="Times New Roman"/>
                <a:cs typeface="Times New Roman"/>
                <a:sym typeface="Times New Roman"/>
              </a:rPr>
              <a:t>x</a:t>
            </a:r>
            <a:r>
              <a:rPr lang="en" sz="2200" baseline="-25000" dirty="0">
                <a:solidFill>
                  <a:srgbClr val="22373A"/>
                </a:solidFill>
                <a:latin typeface="Cambria"/>
                <a:ea typeface="Cambria"/>
                <a:cs typeface="Cambria"/>
                <a:sym typeface="Cambria"/>
              </a:rPr>
              <a:t>1</a:t>
            </a:r>
            <a:r>
              <a:rPr lang="en" sz="1900" dirty="0">
                <a:solidFill>
                  <a:srgbClr val="22373A"/>
                </a:solidFill>
                <a:latin typeface="Century Gothic"/>
                <a:ea typeface="Century Gothic"/>
                <a:cs typeface="Century Gothic"/>
                <a:sym typeface="Century Gothic"/>
              </a:rPr>
              <a:t>, </a:t>
            </a:r>
            <a:r>
              <a:rPr lang="en" sz="1900" i="1" dirty="0">
                <a:solidFill>
                  <a:srgbClr val="22373A"/>
                </a:solidFill>
                <a:latin typeface="Times New Roman"/>
                <a:ea typeface="Times New Roman"/>
                <a:cs typeface="Times New Roman"/>
                <a:sym typeface="Times New Roman"/>
              </a:rPr>
              <a:t>x</a:t>
            </a:r>
            <a:r>
              <a:rPr lang="en" sz="2200" baseline="-25000" dirty="0">
                <a:solidFill>
                  <a:srgbClr val="22373A"/>
                </a:solidFill>
                <a:latin typeface="Cambria"/>
                <a:ea typeface="Cambria"/>
                <a:cs typeface="Cambria"/>
                <a:sym typeface="Cambria"/>
              </a:rPr>
              <a:t>2</a:t>
            </a:r>
            <a:r>
              <a:rPr lang="en" sz="1900" dirty="0">
                <a:solidFill>
                  <a:srgbClr val="22373A"/>
                </a:solidFill>
                <a:latin typeface="Century Gothic"/>
                <a:ea typeface="Century Gothic"/>
                <a:cs typeface="Century Gothic"/>
                <a:sym typeface="Century Gothic"/>
              </a:rPr>
              <a:t>, </a:t>
            </a:r>
            <a:r>
              <a:rPr lang="en" sz="1900" dirty="0">
                <a:solidFill>
                  <a:srgbClr val="22373A"/>
                </a:solidFill>
                <a:latin typeface="Rambla"/>
                <a:ea typeface="Rambla"/>
                <a:cs typeface="Rambla"/>
                <a:sym typeface="Rambla"/>
              </a:rPr>
              <a:t>· · ·</a:t>
            </a:r>
          </a:p>
          <a:p>
            <a:pPr marL="266700" indent="-241300">
              <a:spcBef>
                <a:spcPts val="1000"/>
              </a:spcBef>
              <a:buClr>
                <a:srgbClr val="22373A"/>
              </a:buClr>
              <a:buSzPts val="2200"/>
              <a:buFont typeface="Lucida Sans"/>
              <a:buChar char="•"/>
            </a:pPr>
            <a:r>
              <a:rPr lang="en" sz="1900" dirty="0">
                <a:solidFill>
                  <a:srgbClr val="22373A"/>
                </a:solidFill>
                <a:latin typeface="Rambla"/>
                <a:ea typeface="Rambla"/>
                <a:cs typeface="Rambla"/>
                <a:sym typeface="Rambla"/>
              </a:rPr>
              <a:t>Motivating example: How can we model </a:t>
            </a:r>
            <a:r>
              <a:rPr lang="en" sz="1900" i="1" dirty="0">
                <a:solidFill>
                  <a:srgbClr val="22373A"/>
                </a:solidFill>
                <a:latin typeface="Rambla"/>
                <a:ea typeface="Rambla"/>
                <a:cs typeface="Rambla"/>
                <a:sym typeface="Rambla"/>
              </a:rPr>
              <a:t>factor </a:t>
            </a:r>
            <a:r>
              <a:rPr lang="en" sz="1900" dirty="0">
                <a:solidFill>
                  <a:srgbClr val="22373A"/>
                </a:solidFill>
                <a:latin typeface="Rambla"/>
                <a:ea typeface="Rambla"/>
                <a:cs typeface="Rambla"/>
                <a:sym typeface="Rambla"/>
              </a:rPr>
              <a:t>variables?</a:t>
            </a:r>
            <a:endParaRPr sz="1900" dirty="0">
              <a:latin typeface="Rambla"/>
              <a:ea typeface="Rambla"/>
              <a:cs typeface="Rambla"/>
              <a:sym typeface="Rambla"/>
            </a:endParaRPr>
          </a:p>
        </p:txBody>
      </p:sp>
      <p:sp>
        <p:nvSpPr>
          <p:cNvPr id="127" name="Google Shape;127;p28"/>
          <p:cNvSpPr txBox="1"/>
          <p:nvPr/>
        </p:nvSpPr>
        <p:spPr>
          <a:xfrm>
            <a:off x="8784159" y="5627889"/>
            <a:ext cx="157438" cy="193471"/>
          </a:xfrm>
          <a:prstGeom prst="rect">
            <a:avLst/>
          </a:prstGeom>
          <a:noFill/>
          <a:ln>
            <a:noFill/>
          </a:ln>
        </p:spPr>
        <p:txBody>
          <a:bodyPr spcFirstLastPara="1" wrap="square" lIns="0" tIns="0" rIns="0" bIns="0" anchor="t" anchorCtr="0">
            <a:noAutofit/>
          </a:bodyPr>
          <a:lstStyle/>
          <a:p>
            <a:pPr marL="25400"/>
            <a:r>
              <a:rPr lang="en">
                <a:solidFill>
                  <a:srgbClr val="22373A"/>
                </a:solidFill>
              </a:rPr>
              <a:t>2</a:t>
            </a:r>
            <a:endParaRPr/>
          </a:p>
        </p:txBody>
      </p:sp>
    </p:spTree>
    <p:extLst>
      <p:ext uri="{BB962C8B-B14F-4D97-AF65-F5344CB8AC3E}">
        <p14:creationId xmlns:p14="http://schemas.microsoft.com/office/powerpoint/2010/main" val="2758051015"/>
      </p:ext>
    </p:extLst>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9"/>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pPr marL="25400"/>
            <a:r>
              <a:rPr lang="en"/>
              <a:t>Poverty vs. region (east, west)</a:t>
            </a:r>
            <a:endParaRPr sz="2500"/>
          </a:p>
        </p:txBody>
      </p:sp>
      <p:sp>
        <p:nvSpPr>
          <p:cNvPr id="133" name="Google Shape;133;p29"/>
          <p:cNvSpPr txBox="1"/>
          <p:nvPr/>
        </p:nvSpPr>
        <p:spPr>
          <a:xfrm>
            <a:off x="966100" y="2275472"/>
            <a:ext cx="7254600" cy="3379200"/>
          </a:xfrm>
          <a:prstGeom prst="rect">
            <a:avLst/>
          </a:prstGeom>
          <a:noFill/>
          <a:ln>
            <a:noFill/>
          </a:ln>
        </p:spPr>
        <p:txBody>
          <a:bodyPr spcFirstLastPara="1" wrap="square" lIns="0" tIns="0" rIns="0" bIns="0" anchor="t" anchorCtr="0">
            <a:noAutofit/>
          </a:bodyPr>
          <a:lstStyle/>
          <a:p>
            <a:pPr marL="457200" indent="-349250">
              <a:spcBef>
                <a:spcPts val="1000"/>
              </a:spcBef>
              <a:buSzPts val="1900"/>
              <a:buFont typeface="Rambla"/>
              <a:buChar char="●"/>
            </a:pPr>
            <a:r>
              <a:rPr lang="en" sz="1900">
                <a:latin typeface="Rambla"/>
                <a:ea typeface="Rambla"/>
                <a:cs typeface="Rambla"/>
                <a:sym typeface="Rambla"/>
              </a:rPr>
              <a:t>Explanatory variable: region, </a:t>
            </a:r>
            <a:r>
              <a:rPr lang="en" sz="1900">
                <a:solidFill>
                  <a:srgbClr val="3D85C6"/>
                </a:solidFill>
                <a:latin typeface="Rambla"/>
                <a:ea typeface="Rambla"/>
                <a:cs typeface="Rambla"/>
                <a:sym typeface="Rambla"/>
              </a:rPr>
              <a:t>reference level</a:t>
            </a:r>
            <a:r>
              <a:rPr lang="en" sz="1900">
                <a:latin typeface="Rambla"/>
                <a:ea typeface="Rambla"/>
                <a:cs typeface="Rambla"/>
                <a:sym typeface="Rambla"/>
              </a:rPr>
              <a:t>: east</a:t>
            </a:r>
            <a:endParaRPr sz="1900">
              <a:latin typeface="Rambla"/>
              <a:ea typeface="Rambla"/>
              <a:cs typeface="Rambla"/>
              <a:sym typeface="Rambla"/>
            </a:endParaRPr>
          </a:p>
          <a:p>
            <a:pPr marL="457200" indent="-349250">
              <a:buSzPts val="1900"/>
              <a:buFont typeface="Rambla"/>
              <a:buChar char="●"/>
            </a:pPr>
            <a:r>
              <a:rPr lang="en" sz="1900">
                <a:solidFill>
                  <a:srgbClr val="3D85C6"/>
                </a:solidFill>
                <a:latin typeface="Rambla"/>
                <a:ea typeface="Rambla"/>
                <a:cs typeface="Rambla"/>
                <a:sym typeface="Rambla"/>
              </a:rPr>
              <a:t>Intercept</a:t>
            </a:r>
            <a:r>
              <a:rPr lang="en" sz="1900">
                <a:latin typeface="Rambla"/>
                <a:ea typeface="Rambla"/>
                <a:cs typeface="Rambla"/>
                <a:sym typeface="Rambla"/>
              </a:rPr>
              <a:t>: The estimated average poverty percentage in eastern states is 11.17%</a:t>
            </a:r>
            <a:endParaRPr sz="1900">
              <a:latin typeface="Rambla"/>
              <a:ea typeface="Rambla"/>
              <a:cs typeface="Rambla"/>
              <a:sym typeface="Rambla"/>
            </a:endParaRPr>
          </a:p>
          <a:p>
            <a:pPr marL="914400" lvl="1" indent="-349250">
              <a:buSzPts val="1900"/>
              <a:buFont typeface="Rambla"/>
              <a:buChar char="○"/>
            </a:pPr>
            <a:r>
              <a:rPr lang="en" sz="1900">
                <a:latin typeface="Rambla"/>
                <a:ea typeface="Rambla"/>
                <a:cs typeface="Rambla"/>
                <a:sym typeface="Rambla"/>
              </a:rPr>
              <a:t>This is the value we get if we plug in </a:t>
            </a:r>
            <a:r>
              <a:rPr lang="en" sz="1900" b="1">
                <a:solidFill>
                  <a:srgbClr val="E69138"/>
                </a:solidFill>
                <a:latin typeface="Rambla"/>
                <a:ea typeface="Rambla"/>
                <a:cs typeface="Rambla"/>
                <a:sym typeface="Rambla"/>
              </a:rPr>
              <a:t>0</a:t>
            </a:r>
            <a:r>
              <a:rPr lang="en" sz="1900">
                <a:latin typeface="Rambla"/>
                <a:ea typeface="Rambla"/>
                <a:cs typeface="Rambla"/>
                <a:sym typeface="Rambla"/>
              </a:rPr>
              <a:t> for the explanatory variable</a:t>
            </a:r>
            <a:endParaRPr sz="1900">
              <a:latin typeface="Rambla"/>
              <a:ea typeface="Rambla"/>
              <a:cs typeface="Rambla"/>
              <a:sym typeface="Rambla"/>
            </a:endParaRPr>
          </a:p>
          <a:p>
            <a:pPr marL="457200" indent="-349250">
              <a:buSzPts val="1900"/>
              <a:buFont typeface="Rambla"/>
              <a:buChar char="●"/>
            </a:pPr>
            <a:r>
              <a:rPr lang="en" sz="1900">
                <a:solidFill>
                  <a:srgbClr val="3D85C6"/>
                </a:solidFill>
                <a:latin typeface="Rambla"/>
                <a:ea typeface="Rambla"/>
                <a:cs typeface="Rambla"/>
                <a:sym typeface="Rambla"/>
              </a:rPr>
              <a:t>Slope</a:t>
            </a:r>
            <a:r>
              <a:rPr lang="en" sz="1900">
                <a:latin typeface="Rambla"/>
                <a:ea typeface="Rambla"/>
                <a:cs typeface="Rambla"/>
                <a:sym typeface="Rambla"/>
              </a:rPr>
              <a:t>: The estimated average poverty percentage in western states is 0.38% higher than eastern states.</a:t>
            </a:r>
            <a:endParaRPr sz="1900">
              <a:latin typeface="Rambla"/>
              <a:ea typeface="Rambla"/>
              <a:cs typeface="Rambla"/>
              <a:sym typeface="Rambla"/>
            </a:endParaRPr>
          </a:p>
          <a:p>
            <a:pPr marL="914400" lvl="1" indent="-349250">
              <a:buSzPts val="1900"/>
              <a:buFont typeface="Rambla"/>
              <a:buChar char="○"/>
            </a:pPr>
            <a:r>
              <a:rPr lang="en" sz="1900">
                <a:latin typeface="Rambla"/>
                <a:ea typeface="Rambla"/>
                <a:cs typeface="Rambla"/>
                <a:sym typeface="Rambla"/>
              </a:rPr>
              <a:t>Then, the estimated average poverty percentage in western states is 11.17 + 0.38 = 11.55%.</a:t>
            </a:r>
            <a:endParaRPr sz="1900">
              <a:latin typeface="Rambla"/>
              <a:ea typeface="Rambla"/>
              <a:cs typeface="Rambla"/>
              <a:sym typeface="Rambla"/>
            </a:endParaRPr>
          </a:p>
          <a:p>
            <a:pPr marL="914400" lvl="1" indent="-349250">
              <a:buSzPts val="1900"/>
              <a:buFont typeface="Rambla"/>
              <a:buChar char="○"/>
            </a:pPr>
            <a:r>
              <a:rPr lang="en" sz="1900">
                <a:latin typeface="Rambla"/>
                <a:ea typeface="Rambla"/>
                <a:cs typeface="Rambla"/>
                <a:sym typeface="Rambla"/>
              </a:rPr>
              <a:t>This is the value we get if we plug in </a:t>
            </a:r>
            <a:r>
              <a:rPr lang="en" sz="1900" b="1">
                <a:solidFill>
                  <a:srgbClr val="E69138"/>
                </a:solidFill>
                <a:latin typeface="Rambla"/>
                <a:ea typeface="Rambla"/>
                <a:cs typeface="Rambla"/>
                <a:sym typeface="Rambla"/>
              </a:rPr>
              <a:t>1</a:t>
            </a:r>
            <a:r>
              <a:rPr lang="en" sz="1900">
                <a:latin typeface="Rambla"/>
                <a:ea typeface="Rambla"/>
                <a:cs typeface="Rambla"/>
                <a:sym typeface="Rambla"/>
              </a:rPr>
              <a:t> for the explanatory variable</a:t>
            </a:r>
            <a:endParaRPr sz="1900">
              <a:latin typeface="Rambla"/>
              <a:ea typeface="Rambla"/>
              <a:cs typeface="Rambla"/>
              <a:sym typeface="Rambla"/>
            </a:endParaRPr>
          </a:p>
        </p:txBody>
      </p:sp>
      <p:sp>
        <p:nvSpPr>
          <p:cNvPr id="134" name="Google Shape;134;p29"/>
          <p:cNvSpPr txBox="1"/>
          <p:nvPr/>
        </p:nvSpPr>
        <p:spPr>
          <a:xfrm>
            <a:off x="8784159" y="5627888"/>
            <a:ext cx="157500" cy="193500"/>
          </a:xfrm>
          <a:prstGeom prst="rect">
            <a:avLst/>
          </a:prstGeom>
          <a:noFill/>
          <a:ln>
            <a:noFill/>
          </a:ln>
        </p:spPr>
        <p:txBody>
          <a:bodyPr spcFirstLastPara="1" wrap="square" lIns="0" tIns="0" rIns="0" bIns="0" anchor="t" anchorCtr="0">
            <a:noAutofit/>
          </a:bodyPr>
          <a:lstStyle/>
          <a:p>
            <a:pPr marL="25400"/>
            <a:r>
              <a:rPr lang="en">
                <a:solidFill>
                  <a:srgbClr val="22373A"/>
                </a:solidFill>
              </a:rPr>
              <a:t>2</a:t>
            </a:r>
            <a:endParaRPr/>
          </a:p>
        </p:txBody>
      </p:sp>
      <p:pic>
        <p:nvPicPr>
          <p:cNvPr id="135" name="Google Shape;135;p29"/>
          <p:cNvPicPr preferRelativeResize="0"/>
          <p:nvPr/>
        </p:nvPicPr>
        <p:blipFill>
          <a:blip r:embed="rId3">
            <a:alphaModFix/>
          </a:blip>
          <a:stretch>
            <a:fillRect/>
          </a:stretch>
        </p:blipFill>
        <p:spPr>
          <a:xfrm>
            <a:off x="1765350" y="1679399"/>
            <a:ext cx="3930826" cy="528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animEffect transition="in" filter="fade">
                                      <p:cBhvr>
                                        <p:cTn id="7" dur="1"/>
                                        <p:tgtEl>
                                          <p:spTgt spid="1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
                                            <p:txEl>
                                              <p:pRg st="1" end="1"/>
                                            </p:txEl>
                                          </p:spTgt>
                                        </p:tgtEl>
                                        <p:attrNameLst>
                                          <p:attrName>style.visibility</p:attrName>
                                        </p:attrNameLst>
                                      </p:cBhvr>
                                      <p:to>
                                        <p:strVal val="visible"/>
                                      </p:to>
                                    </p:set>
                                    <p:animEffect transition="in" filter="fade">
                                      <p:cBhvr>
                                        <p:cTn id="12" dur="1"/>
                                        <p:tgtEl>
                                          <p:spTgt spid="1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3">
                                            <p:txEl>
                                              <p:pRg st="2" end="2"/>
                                            </p:txEl>
                                          </p:spTgt>
                                        </p:tgtEl>
                                        <p:attrNameLst>
                                          <p:attrName>style.visibility</p:attrName>
                                        </p:attrNameLst>
                                      </p:cBhvr>
                                      <p:to>
                                        <p:strVal val="visible"/>
                                      </p:to>
                                    </p:set>
                                    <p:animEffect transition="in" filter="fade">
                                      <p:cBhvr>
                                        <p:cTn id="17" dur="1"/>
                                        <p:tgtEl>
                                          <p:spTgt spid="1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3">
                                            <p:txEl>
                                              <p:pRg st="3" end="3"/>
                                            </p:txEl>
                                          </p:spTgt>
                                        </p:tgtEl>
                                        <p:attrNameLst>
                                          <p:attrName>style.visibility</p:attrName>
                                        </p:attrNameLst>
                                      </p:cBhvr>
                                      <p:to>
                                        <p:strVal val="visible"/>
                                      </p:to>
                                    </p:set>
                                    <p:animEffect transition="in" filter="fade">
                                      <p:cBhvr>
                                        <p:cTn id="22" dur="1"/>
                                        <p:tgtEl>
                                          <p:spTgt spid="1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3">
                                            <p:txEl>
                                              <p:pRg st="4" end="4"/>
                                            </p:txEl>
                                          </p:spTgt>
                                        </p:tgtEl>
                                        <p:attrNameLst>
                                          <p:attrName>style.visibility</p:attrName>
                                        </p:attrNameLst>
                                      </p:cBhvr>
                                      <p:to>
                                        <p:strVal val="visible"/>
                                      </p:to>
                                    </p:set>
                                    <p:animEffect transition="in" filter="fade">
                                      <p:cBhvr>
                                        <p:cTn id="27" dur="1"/>
                                        <p:tgtEl>
                                          <p:spTgt spid="13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3">
                                            <p:txEl>
                                              <p:pRg st="5" end="5"/>
                                            </p:txEl>
                                          </p:spTgt>
                                        </p:tgtEl>
                                        <p:attrNameLst>
                                          <p:attrName>style.visibility</p:attrName>
                                        </p:attrNameLst>
                                      </p:cBhvr>
                                      <p:to>
                                        <p:strVal val="visible"/>
                                      </p:to>
                                    </p:set>
                                    <p:animEffect transition="in" filter="fade">
                                      <p:cBhvr>
                                        <p:cTn id="32" dur="1"/>
                                        <p:tgtEl>
                                          <p:spTgt spid="13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1"/>
          <p:cNvSpPr txBox="1">
            <a:spLocks noGrp="1"/>
          </p:cNvSpPr>
          <p:nvPr>
            <p:ph type="body" idx="1"/>
          </p:nvPr>
        </p:nvSpPr>
        <p:spPr>
          <a:xfrm flipH="1">
            <a:off x="457075" y="1305775"/>
            <a:ext cx="7822200" cy="41379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AutoNum type="alphaLcParenBoth"/>
            </a:pPr>
            <a:r>
              <a:rPr lang="en" sz="2200"/>
              <a:t>For each % point increase in HS graduate rate, % living in poverty is expected to increase on average by 64.68%.</a:t>
            </a:r>
            <a:endParaRPr sz="2200"/>
          </a:p>
          <a:p>
            <a:pPr marL="457200" lvl="0" indent="-368300" algn="l" rtl="0">
              <a:lnSpc>
                <a:spcPct val="115000"/>
              </a:lnSpc>
              <a:spcBef>
                <a:spcPts val="0"/>
              </a:spcBef>
              <a:spcAft>
                <a:spcPts val="0"/>
              </a:spcAft>
              <a:buSzPts val="2200"/>
              <a:buAutoNum type="alphaLcParenBoth"/>
            </a:pPr>
            <a:r>
              <a:rPr lang="en" sz="2200"/>
              <a:t>For each % point decrease in HS graduate rate, % living in poverty is expected to increase on average by 64.68%.</a:t>
            </a:r>
            <a:endParaRPr sz="2200"/>
          </a:p>
          <a:p>
            <a:pPr marL="457200" lvl="0" indent="-368300" algn="l" rtl="0">
              <a:lnSpc>
                <a:spcPct val="115000"/>
              </a:lnSpc>
              <a:spcBef>
                <a:spcPts val="0"/>
              </a:spcBef>
              <a:spcAft>
                <a:spcPts val="0"/>
              </a:spcAft>
              <a:buSzPts val="2200"/>
              <a:buAutoNum type="alphaLcParenBoth"/>
            </a:pPr>
            <a:r>
              <a:rPr lang="en" sz="2200"/>
              <a:t>Having no HS graduates leads to 64.68% of residents living below the poverty line.</a:t>
            </a:r>
            <a:endParaRPr sz="2200"/>
          </a:p>
          <a:p>
            <a:pPr marL="457200" lvl="0" indent="-368300" algn="l" rtl="0">
              <a:lnSpc>
                <a:spcPct val="115000"/>
              </a:lnSpc>
              <a:spcBef>
                <a:spcPts val="0"/>
              </a:spcBef>
              <a:spcAft>
                <a:spcPts val="0"/>
              </a:spcAft>
              <a:buSzPts val="2200"/>
              <a:buAutoNum type="alphaLcParenBoth"/>
            </a:pPr>
            <a:r>
              <a:rPr lang="en" sz="2200"/>
              <a:t>States with no HS graduates are expected on average to have 64.68% of residents living below the poverty line.</a:t>
            </a:r>
            <a:endParaRPr sz="2200"/>
          </a:p>
          <a:p>
            <a:pPr marL="457200" lvl="0" indent="-368300" algn="l" rtl="0">
              <a:lnSpc>
                <a:spcPct val="115000"/>
              </a:lnSpc>
              <a:spcBef>
                <a:spcPts val="0"/>
              </a:spcBef>
              <a:spcAft>
                <a:spcPts val="0"/>
              </a:spcAft>
              <a:buSzPts val="2200"/>
              <a:buAutoNum type="alphaLcParenBoth"/>
            </a:pPr>
            <a:r>
              <a:rPr lang="en" sz="2200"/>
              <a:t>In states with no HS graduates % living in poverty is expected to increase on average by 64.68%.</a:t>
            </a:r>
            <a:endParaRPr sz="2200"/>
          </a:p>
        </p:txBody>
      </p:sp>
      <p:sp>
        <p:nvSpPr>
          <p:cNvPr id="287" name="Google Shape;287;p51"/>
          <p:cNvSpPr txBox="1">
            <a:spLocks noGrp="1"/>
          </p:cNvSpPr>
          <p:nvPr>
            <p:ph type="title"/>
          </p:nvPr>
        </p:nvSpPr>
        <p:spPr>
          <a:xfrm>
            <a:off x="457200" y="162763"/>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Which of the following is the correct interpretation of the intercept?</a:t>
            </a:r>
            <a:endParaRPr baseline="30000">
              <a:solidFill>
                <a:schemeClr val="accen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pPr marL="25400"/>
            <a:r>
              <a:rPr lang="en"/>
              <a:t>Poverty vs. region (northeast, midwest, west, south)</a:t>
            </a:r>
            <a:endParaRPr sz="2500"/>
          </a:p>
        </p:txBody>
      </p:sp>
      <p:sp>
        <p:nvSpPr>
          <p:cNvPr id="141" name="Google Shape;141;p30"/>
          <p:cNvSpPr txBox="1"/>
          <p:nvPr/>
        </p:nvSpPr>
        <p:spPr>
          <a:xfrm>
            <a:off x="966089" y="1759655"/>
            <a:ext cx="7254600" cy="685200"/>
          </a:xfrm>
          <a:prstGeom prst="rect">
            <a:avLst/>
          </a:prstGeom>
          <a:noFill/>
          <a:ln>
            <a:noFill/>
          </a:ln>
        </p:spPr>
        <p:txBody>
          <a:bodyPr spcFirstLastPara="1" wrap="square" lIns="0" tIns="0" rIns="0" bIns="0" anchor="t" anchorCtr="0">
            <a:noAutofit/>
          </a:bodyPr>
          <a:lstStyle/>
          <a:p>
            <a:pPr>
              <a:spcBef>
                <a:spcPts val="1000"/>
              </a:spcBef>
            </a:pPr>
            <a:r>
              <a:rPr lang="en" sz="1800">
                <a:solidFill>
                  <a:srgbClr val="22373A"/>
                </a:solidFill>
              </a:rPr>
              <a:t>Which region (northeast, midwest, west, or south) is the reference level?</a:t>
            </a:r>
            <a:endParaRPr sz="1900">
              <a:latin typeface="Rambla"/>
              <a:ea typeface="Rambla"/>
              <a:cs typeface="Rambla"/>
              <a:sym typeface="Rambla"/>
            </a:endParaRPr>
          </a:p>
        </p:txBody>
      </p:sp>
      <p:sp>
        <p:nvSpPr>
          <p:cNvPr id="142" name="Google Shape;142;p30"/>
          <p:cNvSpPr txBox="1"/>
          <p:nvPr/>
        </p:nvSpPr>
        <p:spPr>
          <a:xfrm>
            <a:off x="8784159" y="5627888"/>
            <a:ext cx="157500" cy="193500"/>
          </a:xfrm>
          <a:prstGeom prst="rect">
            <a:avLst/>
          </a:prstGeom>
          <a:noFill/>
          <a:ln>
            <a:noFill/>
          </a:ln>
        </p:spPr>
        <p:txBody>
          <a:bodyPr spcFirstLastPara="1" wrap="square" lIns="0" tIns="0" rIns="0" bIns="0" anchor="t" anchorCtr="0">
            <a:noAutofit/>
          </a:bodyPr>
          <a:lstStyle/>
          <a:p>
            <a:pPr marL="25400"/>
            <a:r>
              <a:rPr lang="en">
                <a:solidFill>
                  <a:srgbClr val="22373A"/>
                </a:solidFill>
              </a:rPr>
              <a:t>2</a:t>
            </a:r>
            <a:endParaRPr/>
          </a:p>
        </p:txBody>
      </p:sp>
      <p:pic>
        <p:nvPicPr>
          <p:cNvPr id="143" name="Google Shape;143;p30"/>
          <p:cNvPicPr preferRelativeResize="0"/>
          <p:nvPr/>
        </p:nvPicPr>
        <p:blipFill>
          <a:blip r:embed="rId3">
            <a:alphaModFix/>
          </a:blip>
          <a:stretch>
            <a:fillRect/>
          </a:stretch>
        </p:blipFill>
        <p:spPr>
          <a:xfrm>
            <a:off x="1863375" y="2330778"/>
            <a:ext cx="5008624" cy="1415249"/>
          </a:xfrm>
          <a:prstGeom prst="rect">
            <a:avLst/>
          </a:prstGeom>
          <a:noFill/>
          <a:ln>
            <a:noFill/>
          </a:ln>
        </p:spPr>
      </p:pic>
      <p:sp>
        <p:nvSpPr>
          <p:cNvPr id="144" name="Google Shape;144;p30"/>
          <p:cNvSpPr txBox="1"/>
          <p:nvPr/>
        </p:nvSpPr>
        <p:spPr>
          <a:xfrm>
            <a:off x="944700" y="3928626"/>
            <a:ext cx="7254600" cy="502500"/>
          </a:xfrm>
          <a:prstGeom prst="rect">
            <a:avLst/>
          </a:prstGeom>
          <a:noFill/>
          <a:ln>
            <a:noFill/>
          </a:ln>
        </p:spPr>
        <p:txBody>
          <a:bodyPr spcFirstLastPara="1" wrap="square" lIns="0" tIns="0" rIns="0" bIns="0" anchor="t" anchorCtr="0">
            <a:noAutofit/>
          </a:bodyPr>
          <a:lstStyle/>
          <a:p>
            <a:r>
              <a:rPr lang="en" sz="1800">
                <a:solidFill>
                  <a:srgbClr val="22373A"/>
                </a:solidFill>
              </a:rPr>
              <a:t>(a) northeast</a:t>
            </a:r>
            <a:endParaRPr sz="1800">
              <a:solidFill>
                <a:srgbClr val="22373A"/>
              </a:solidFill>
            </a:endParaRPr>
          </a:p>
          <a:p>
            <a:r>
              <a:rPr lang="en" sz="1800">
                <a:solidFill>
                  <a:srgbClr val="22373A"/>
                </a:solidFill>
              </a:rPr>
              <a:t>(b) midwest</a:t>
            </a:r>
            <a:endParaRPr sz="1800">
              <a:solidFill>
                <a:srgbClr val="22373A"/>
              </a:solidFill>
            </a:endParaRPr>
          </a:p>
          <a:p>
            <a:pPr>
              <a:buClr>
                <a:schemeClr val="dk1"/>
              </a:buClr>
              <a:buSzPts val="1100"/>
            </a:pPr>
            <a:r>
              <a:rPr lang="en" sz="1800">
                <a:solidFill>
                  <a:srgbClr val="22373A"/>
                </a:solidFill>
              </a:rPr>
              <a:t>(c) west</a:t>
            </a:r>
            <a:endParaRPr sz="1800">
              <a:solidFill>
                <a:srgbClr val="22373A"/>
              </a:solidFill>
            </a:endParaRPr>
          </a:p>
          <a:p>
            <a:pPr>
              <a:buClr>
                <a:schemeClr val="dk1"/>
              </a:buClr>
              <a:buSzPts val="1100"/>
            </a:pPr>
            <a:r>
              <a:rPr lang="en" sz="1800">
                <a:solidFill>
                  <a:srgbClr val="22373A"/>
                </a:solidFill>
              </a:rPr>
              <a:t>(d) south</a:t>
            </a:r>
            <a:endParaRPr sz="1800">
              <a:solidFill>
                <a:srgbClr val="22373A"/>
              </a:solidFill>
            </a:endParaRPr>
          </a:p>
          <a:p>
            <a:r>
              <a:rPr lang="en" sz="1800">
                <a:solidFill>
                  <a:srgbClr val="22373A"/>
                </a:solidFill>
              </a:rPr>
              <a:t>(e) cannot tell</a:t>
            </a:r>
            <a:endParaRPr sz="1800">
              <a:solidFill>
                <a:srgbClr val="22373A"/>
              </a:solidFill>
            </a:endParaRPr>
          </a:p>
        </p:txBody>
      </p:sp>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1"/>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pPr marL="25400"/>
            <a:r>
              <a:rPr lang="en"/>
              <a:t>Poverty vs. region (northeast, midwest, west, south)</a:t>
            </a:r>
            <a:endParaRPr sz="2500"/>
          </a:p>
        </p:txBody>
      </p:sp>
      <p:sp>
        <p:nvSpPr>
          <p:cNvPr id="150" name="Google Shape;150;p31"/>
          <p:cNvSpPr txBox="1"/>
          <p:nvPr/>
        </p:nvSpPr>
        <p:spPr>
          <a:xfrm>
            <a:off x="966089" y="1759655"/>
            <a:ext cx="7254600" cy="685200"/>
          </a:xfrm>
          <a:prstGeom prst="rect">
            <a:avLst/>
          </a:prstGeom>
          <a:noFill/>
          <a:ln>
            <a:noFill/>
          </a:ln>
        </p:spPr>
        <p:txBody>
          <a:bodyPr spcFirstLastPara="1" wrap="square" lIns="0" tIns="0" rIns="0" bIns="0" anchor="t" anchorCtr="0">
            <a:noAutofit/>
          </a:bodyPr>
          <a:lstStyle/>
          <a:p>
            <a:pPr>
              <a:spcBef>
                <a:spcPts val="1000"/>
              </a:spcBef>
            </a:pPr>
            <a:r>
              <a:rPr lang="en" sz="1800">
                <a:solidFill>
                  <a:srgbClr val="22373A"/>
                </a:solidFill>
              </a:rPr>
              <a:t>Which region (northeast, midwest, west, or south) is the reference level?</a:t>
            </a:r>
            <a:endParaRPr sz="1900">
              <a:latin typeface="Rambla"/>
              <a:ea typeface="Rambla"/>
              <a:cs typeface="Rambla"/>
              <a:sym typeface="Rambla"/>
            </a:endParaRPr>
          </a:p>
        </p:txBody>
      </p:sp>
      <p:sp>
        <p:nvSpPr>
          <p:cNvPr id="151" name="Google Shape;151;p31"/>
          <p:cNvSpPr txBox="1"/>
          <p:nvPr/>
        </p:nvSpPr>
        <p:spPr>
          <a:xfrm>
            <a:off x="8784159" y="5627888"/>
            <a:ext cx="157500" cy="193500"/>
          </a:xfrm>
          <a:prstGeom prst="rect">
            <a:avLst/>
          </a:prstGeom>
          <a:noFill/>
          <a:ln>
            <a:noFill/>
          </a:ln>
        </p:spPr>
        <p:txBody>
          <a:bodyPr spcFirstLastPara="1" wrap="square" lIns="0" tIns="0" rIns="0" bIns="0" anchor="t" anchorCtr="0">
            <a:noAutofit/>
          </a:bodyPr>
          <a:lstStyle/>
          <a:p>
            <a:pPr marL="25400"/>
            <a:r>
              <a:rPr lang="en">
                <a:solidFill>
                  <a:srgbClr val="22373A"/>
                </a:solidFill>
              </a:rPr>
              <a:t>2</a:t>
            </a:r>
            <a:endParaRPr/>
          </a:p>
        </p:txBody>
      </p:sp>
      <p:pic>
        <p:nvPicPr>
          <p:cNvPr id="152" name="Google Shape;152;p31"/>
          <p:cNvPicPr preferRelativeResize="0"/>
          <p:nvPr/>
        </p:nvPicPr>
        <p:blipFill>
          <a:blip r:embed="rId3">
            <a:alphaModFix/>
          </a:blip>
          <a:stretch>
            <a:fillRect/>
          </a:stretch>
        </p:blipFill>
        <p:spPr>
          <a:xfrm>
            <a:off x="1863375" y="2330778"/>
            <a:ext cx="5008624" cy="1415249"/>
          </a:xfrm>
          <a:prstGeom prst="rect">
            <a:avLst/>
          </a:prstGeom>
          <a:noFill/>
          <a:ln>
            <a:noFill/>
          </a:ln>
        </p:spPr>
      </p:pic>
      <p:sp>
        <p:nvSpPr>
          <p:cNvPr id="153" name="Google Shape;153;p31"/>
          <p:cNvSpPr txBox="1"/>
          <p:nvPr/>
        </p:nvSpPr>
        <p:spPr>
          <a:xfrm>
            <a:off x="944700" y="3928626"/>
            <a:ext cx="7254600" cy="502500"/>
          </a:xfrm>
          <a:prstGeom prst="rect">
            <a:avLst/>
          </a:prstGeom>
          <a:noFill/>
          <a:ln>
            <a:noFill/>
          </a:ln>
        </p:spPr>
        <p:txBody>
          <a:bodyPr spcFirstLastPara="1" wrap="square" lIns="0" tIns="0" rIns="0" bIns="0" anchor="t" anchorCtr="0">
            <a:noAutofit/>
          </a:bodyPr>
          <a:lstStyle/>
          <a:p>
            <a:r>
              <a:rPr lang="en" sz="1800" i="1">
                <a:solidFill>
                  <a:srgbClr val="E69138"/>
                </a:solidFill>
              </a:rPr>
              <a:t>(a) northeast</a:t>
            </a:r>
            <a:endParaRPr sz="1800" i="1">
              <a:solidFill>
                <a:srgbClr val="E69138"/>
              </a:solidFill>
            </a:endParaRPr>
          </a:p>
          <a:p>
            <a:r>
              <a:rPr lang="en" sz="1800">
                <a:solidFill>
                  <a:srgbClr val="22373A"/>
                </a:solidFill>
              </a:rPr>
              <a:t>(b) midwest</a:t>
            </a:r>
            <a:endParaRPr sz="1800">
              <a:solidFill>
                <a:srgbClr val="22373A"/>
              </a:solidFill>
            </a:endParaRPr>
          </a:p>
          <a:p>
            <a:r>
              <a:rPr lang="en" sz="1800">
                <a:solidFill>
                  <a:srgbClr val="22373A"/>
                </a:solidFill>
              </a:rPr>
              <a:t>(c) west</a:t>
            </a:r>
            <a:endParaRPr sz="1800">
              <a:solidFill>
                <a:srgbClr val="22373A"/>
              </a:solidFill>
            </a:endParaRPr>
          </a:p>
          <a:p>
            <a:r>
              <a:rPr lang="en" sz="1800">
                <a:solidFill>
                  <a:srgbClr val="22373A"/>
                </a:solidFill>
              </a:rPr>
              <a:t>(d) south</a:t>
            </a:r>
            <a:endParaRPr sz="1800">
              <a:solidFill>
                <a:srgbClr val="22373A"/>
              </a:solidFill>
            </a:endParaRPr>
          </a:p>
          <a:p>
            <a:r>
              <a:rPr lang="en" sz="1800">
                <a:solidFill>
                  <a:srgbClr val="22373A"/>
                </a:solidFill>
              </a:rPr>
              <a:t>(e) cannot tell</a:t>
            </a:r>
            <a:endParaRPr sz="1800">
              <a:solidFill>
                <a:srgbClr val="22373A"/>
              </a:solidFill>
            </a:endParaRPr>
          </a:p>
        </p:txBody>
      </p:sp>
    </p:spTree>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2"/>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pPr marL="25400"/>
            <a:r>
              <a:rPr lang="en"/>
              <a:t>Poverty vs. region (northeast, midwest, west, south)</a:t>
            </a:r>
            <a:endParaRPr sz="2500"/>
          </a:p>
        </p:txBody>
      </p:sp>
      <p:sp>
        <p:nvSpPr>
          <p:cNvPr id="159" name="Google Shape;159;p32"/>
          <p:cNvSpPr txBox="1"/>
          <p:nvPr/>
        </p:nvSpPr>
        <p:spPr>
          <a:xfrm>
            <a:off x="966089" y="1759655"/>
            <a:ext cx="7254600" cy="685200"/>
          </a:xfrm>
          <a:prstGeom prst="rect">
            <a:avLst/>
          </a:prstGeom>
          <a:noFill/>
          <a:ln>
            <a:noFill/>
          </a:ln>
        </p:spPr>
        <p:txBody>
          <a:bodyPr spcFirstLastPara="1" wrap="square" lIns="0" tIns="0" rIns="0" bIns="0" anchor="t" anchorCtr="0">
            <a:noAutofit/>
          </a:bodyPr>
          <a:lstStyle/>
          <a:p>
            <a:pPr>
              <a:spcBef>
                <a:spcPts val="1000"/>
              </a:spcBef>
            </a:pPr>
            <a:r>
              <a:rPr lang="en" sz="1800">
                <a:solidFill>
                  <a:srgbClr val="22373A"/>
                </a:solidFill>
              </a:rPr>
              <a:t>Which region (northeast, midwest, west, or south) has the lowest poverty percentage?</a:t>
            </a:r>
            <a:endParaRPr sz="1900">
              <a:latin typeface="Rambla"/>
              <a:ea typeface="Rambla"/>
              <a:cs typeface="Rambla"/>
              <a:sym typeface="Rambla"/>
            </a:endParaRPr>
          </a:p>
        </p:txBody>
      </p:sp>
      <p:sp>
        <p:nvSpPr>
          <p:cNvPr id="160" name="Google Shape;160;p32"/>
          <p:cNvSpPr txBox="1"/>
          <p:nvPr/>
        </p:nvSpPr>
        <p:spPr>
          <a:xfrm>
            <a:off x="8784159" y="5627888"/>
            <a:ext cx="157500" cy="193500"/>
          </a:xfrm>
          <a:prstGeom prst="rect">
            <a:avLst/>
          </a:prstGeom>
          <a:noFill/>
          <a:ln>
            <a:noFill/>
          </a:ln>
        </p:spPr>
        <p:txBody>
          <a:bodyPr spcFirstLastPara="1" wrap="square" lIns="0" tIns="0" rIns="0" bIns="0" anchor="t" anchorCtr="0">
            <a:noAutofit/>
          </a:bodyPr>
          <a:lstStyle/>
          <a:p>
            <a:pPr marL="25400"/>
            <a:r>
              <a:rPr lang="en">
                <a:solidFill>
                  <a:srgbClr val="22373A"/>
                </a:solidFill>
              </a:rPr>
              <a:t>2</a:t>
            </a:r>
            <a:endParaRPr/>
          </a:p>
        </p:txBody>
      </p:sp>
      <p:pic>
        <p:nvPicPr>
          <p:cNvPr id="161" name="Google Shape;161;p32"/>
          <p:cNvPicPr preferRelativeResize="0"/>
          <p:nvPr/>
        </p:nvPicPr>
        <p:blipFill>
          <a:blip r:embed="rId3">
            <a:alphaModFix/>
          </a:blip>
          <a:stretch>
            <a:fillRect/>
          </a:stretch>
        </p:blipFill>
        <p:spPr>
          <a:xfrm>
            <a:off x="1989575" y="2513378"/>
            <a:ext cx="5008624" cy="1415249"/>
          </a:xfrm>
          <a:prstGeom prst="rect">
            <a:avLst/>
          </a:prstGeom>
          <a:noFill/>
          <a:ln>
            <a:noFill/>
          </a:ln>
        </p:spPr>
      </p:pic>
      <p:sp>
        <p:nvSpPr>
          <p:cNvPr id="162" name="Google Shape;162;p32"/>
          <p:cNvSpPr txBox="1"/>
          <p:nvPr/>
        </p:nvSpPr>
        <p:spPr>
          <a:xfrm>
            <a:off x="944700" y="4132923"/>
            <a:ext cx="7254600" cy="1688400"/>
          </a:xfrm>
          <a:prstGeom prst="rect">
            <a:avLst/>
          </a:prstGeom>
          <a:noFill/>
          <a:ln>
            <a:noFill/>
          </a:ln>
        </p:spPr>
        <p:txBody>
          <a:bodyPr spcFirstLastPara="1" wrap="square" lIns="0" tIns="0" rIns="0" bIns="0" anchor="t" anchorCtr="0">
            <a:noAutofit/>
          </a:bodyPr>
          <a:lstStyle/>
          <a:p>
            <a:r>
              <a:rPr lang="en" sz="1800" i="1">
                <a:solidFill>
                  <a:srgbClr val="22373A"/>
                </a:solidFill>
              </a:rPr>
              <a:t>(a) northeast</a:t>
            </a:r>
            <a:endParaRPr sz="1800" i="1">
              <a:solidFill>
                <a:srgbClr val="22373A"/>
              </a:solidFill>
            </a:endParaRPr>
          </a:p>
          <a:p>
            <a:r>
              <a:rPr lang="en" sz="1800">
                <a:solidFill>
                  <a:srgbClr val="22373A"/>
                </a:solidFill>
              </a:rPr>
              <a:t>(b) midwest</a:t>
            </a:r>
            <a:endParaRPr sz="1800">
              <a:solidFill>
                <a:srgbClr val="22373A"/>
              </a:solidFill>
            </a:endParaRPr>
          </a:p>
          <a:p>
            <a:r>
              <a:rPr lang="en" sz="1800">
                <a:solidFill>
                  <a:srgbClr val="22373A"/>
                </a:solidFill>
              </a:rPr>
              <a:t>(c) west</a:t>
            </a:r>
            <a:endParaRPr sz="1800">
              <a:solidFill>
                <a:srgbClr val="22373A"/>
              </a:solidFill>
            </a:endParaRPr>
          </a:p>
          <a:p>
            <a:r>
              <a:rPr lang="en" sz="1800">
                <a:solidFill>
                  <a:srgbClr val="22373A"/>
                </a:solidFill>
              </a:rPr>
              <a:t>(d) south</a:t>
            </a:r>
            <a:endParaRPr sz="1800">
              <a:solidFill>
                <a:srgbClr val="22373A"/>
              </a:solidFill>
            </a:endParaRPr>
          </a:p>
          <a:p>
            <a:r>
              <a:rPr lang="en" sz="1800">
                <a:solidFill>
                  <a:srgbClr val="22373A"/>
                </a:solidFill>
              </a:rPr>
              <a:t>(e) cannot tell</a:t>
            </a:r>
            <a:endParaRPr sz="1800">
              <a:solidFill>
                <a:srgbClr val="22373A"/>
              </a:solidFill>
            </a:endParaRPr>
          </a:p>
        </p:txBody>
      </p:sp>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3"/>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pPr marL="25400"/>
            <a:r>
              <a:rPr lang="en"/>
              <a:t>Poverty vs. region (northeast, midwest, west, south)</a:t>
            </a:r>
            <a:endParaRPr sz="2500"/>
          </a:p>
        </p:txBody>
      </p:sp>
      <p:sp>
        <p:nvSpPr>
          <p:cNvPr id="168" name="Google Shape;168;p33"/>
          <p:cNvSpPr txBox="1"/>
          <p:nvPr/>
        </p:nvSpPr>
        <p:spPr>
          <a:xfrm>
            <a:off x="966089" y="1759655"/>
            <a:ext cx="7254600" cy="685200"/>
          </a:xfrm>
          <a:prstGeom prst="rect">
            <a:avLst/>
          </a:prstGeom>
          <a:noFill/>
          <a:ln>
            <a:noFill/>
          </a:ln>
        </p:spPr>
        <p:txBody>
          <a:bodyPr spcFirstLastPara="1" wrap="square" lIns="0" tIns="0" rIns="0" bIns="0" anchor="t" anchorCtr="0">
            <a:noAutofit/>
          </a:bodyPr>
          <a:lstStyle/>
          <a:p>
            <a:pPr>
              <a:spcBef>
                <a:spcPts val="1000"/>
              </a:spcBef>
            </a:pPr>
            <a:r>
              <a:rPr lang="en" sz="1800">
                <a:solidFill>
                  <a:srgbClr val="22373A"/>
                </a:solidFill>
              </a:rPr>
              <a:t>Which region (northeast, midwest, west, or south) has the lowest poverty percentage?</a:t>
            </a:r>
            <a:endParaRPr sz="1900">
              <a:latin typeface="Rambla"/>
              <a:ea typeface="Rambla"/>
              <a:cs typeface="Rambla"/>
              <a:sym typeface="Rambla"/>
            </a:endParaRPr>
          </a:p>
        </p:txBody>
      </p:sp>
      <p:sp>
        <p:nvSpPr>
          <p:cNvPr id="169" name="Google Shape;169;p33"/>
          <p:cNvSpPr txBox="1"/>
          <p:nvPr/>
        </p:nvSpPr>
        <p:spPr>
          <a:xfrm>
            <a:off x="8784159" y="5627888"/>
            <a:ext cx="157500" cy="193500"/>
          </a:xfrm>
          <a:prstGeom prst="rect">
            <a:avLst/>
          </a:prstGeom>
          <a:noFill/>
          <a:ln>
            <a:noFill/>
          </a:ln>
        </p:spPr>
        <p:txBody>
          <a:bodyPr spcFirstLastPara="1" wrap="square" lIns="0" tIns="0" rIns="0" bIns="0" anchor="t" anchorCtr="0">
            <a:noAutofit/>
          </a:bodyPr>
          <a:lstStyle/>
          <a:p>
            <a:pPr marL="25400"/>
            <a:r>
              <a:rPr lang="en">
                <a:solidFill>
                  <a:srgbClr val="22373A"/>
                </a:solidFill>
              </a:rPr>
              <a:t>2</a:t>
            </a:r>
            <a:endParaRPr/>
          </a:p>
        </p:txBody>
      </p:sp>
      <p:pic>
        <p:nvPicPr>
          <p:cNvPr id="170" name="Google Shape;170;p33"/>
          <p:cNvPicPr preferRelativeResize="0"/>
          <p:nvPr/>
        </p:nvPicPr>
        <p:blipFill>
          <a:blip r:embed="rId3">
            <a:alphaModFix/>
          </a:blip>
          <a:stretch>
            <a:fillRect/>
          </a:stretch>
        </p:blipFill>
        <p:spPr>
          <a:xfrm>
            <a:off x="1989575" y="2513378"/>
            <a:ext cx="5008624" cy="1415249"/>
          </a:xfrm>
          <a:prstGeom prst="rect">
            <a:avLst/>
          </a:prstGeom>
          <a:noFill/>
          <a:ln>
            <a:noFill/>
          </a:ln>
        </p:spPr>
      </p:pic>
      <p:sp>
        <p:nvSpPr>
          <p:cNvPr id="171" name="Google Shape;171;p33"/>
          <p:cNvSpPr txBox="1"/>
          <p:nvPr/>
        </p:nvSpPr>
        <p:spPr>
          <a:xfrm>
            <a:off x="944700" y="4132923"/>
            <a:ext cx="7254600" cy="1688400"/>
          </a:xfrm>
          <a:prstGeom prst="rect">
            <a:avLst/>
          </a:prstGeom>
          <a:noFill/>
          <a:ln>
            <a:noFill/>
          </a:ln>
        </p:spPr>
        <p:txBody>
          <a:bodyPr spcFirstLastPara="1" wrap="square" lIns="0" tIns="0" rIns="0" bIns="0" anchor="t" anchorCtr="0">
            <a:noAutofit/>
          </a:bodyPr>
          <a:lstStyle/>
          <a:p>
            <a:r>
              <a:rPr lang="en" sz="1800" i="1">
                <a:solidFill>
                  <a:srgbClr val="E69138"/>
                </a:solidFill>
              </a:rPr>
              <a:t>(a) northeast</a:t>
            </a:r>
            <a:endParaRPr sz="1800" i="1">
              <a:solidFill>
                <a:srgbClr val="E69138"/>
              </a:solidFill>
            </a:endParaRPr>
          </a:p>
          <a:p>
            <a:r>
              <a:rPr lang="en" sz="1800">
                <a:solidFill>
                  <a:srgbClr val="22373A"/>
                </a:solidFill>
              </a:rPr>
              <a:t>(b) midwest</a:t>
            </a:r>
            <a:endParaRPr sz="1800">
              <a:solidFill>
                <a:srgbClr val="22373A"/>
              </a:solidFill>
            </a:endParaRPr>
          </a:p>
          <a:p>
            <a:r>
              <a:rPr lang="en" sz="1800">
                <a:solidFill>
                  <a:srgbClr val="22373A"/>
                </a:solidFill>
              </a:rPr>
              <a:t>(c) west</a:t>
            </a:r>
            <a:endParaRPr sz="1800">
              <a:solidFill>
                <a:srgbClr val="22373A"/>
              </a:solidFill>
            </a:endParaRPr>
          </a:p>
          <a:p>
            <a:r>
              <a:rPr lang="en" sz="1800">
                <a:solidFill>
                  <a:srgbClr val="22373A"/>
                </a:solidFill>
              </a:rPr>
              <a:t>(d) south</a:t>
            </a:r>
            <a:endParaRPr sz="1800">
              <a:solidFill>
                <a:srgbClr val="22373A"/>
              </a:solidFill>
            </a:endParaRPr>
          </a:p>
          <a:p>
            <a:r>
              <a:rPr lang="en" sz="1800">
                <a:solidFill>
                  <a:srgbClr val="22373A"/>
                </a:solidFill>
              </a:rPr>
              <a:t>(e) cannot tell</a:t>
            </a:r>
            <a:endParaRPr sz="1800">
              <a:solidFill>
                <a:srgbClr val="22373A"/>
              </a:solidFill>
            </a:endParaRPr>
          </a:p>
        </p:txBody>
      </p:sp>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4"/>
          <p:cNvSpPr txBox="1"/>
          <p:nvPr/>
        </p:nvSpPr>
        <p:spPr>
          <a:xfrm>
            <a:off x="203108" y="979222"/>
            <a:ext cx="2425805" cy="279353"/>
          </a:xfrm>
          <a:prstGeom prst="rect">
            <a:avLst/>
          </a:prstGeom>
          <a:noFill/>
          <a:ln>
            <a:noFill/>
          </a:ln>
        </p:spPr>
        <p:txBody>
          <a:bodyPr spcFirstLastPara="1" wrap="square" lIns="0" tIns="0" rIns="0" bIns="0" anchor="t" anchorCtr="0">
            <a:noAutofit/>
          </a:bodyPr>
          <a:lstStyle/>
          <a:p>
            <a:pPr marL="25400"/>
            <a:r>
              <a:rPr lang="en" sz="2000" b="1">
                <a:solidFill>
                  <a:srgbClr val="F9F9F9"/>
                </a:solidFill>
              </a:rPr>
              <a:t>Weights of books</a:t>
            </a:r>
            <a:endParaRPr sz="2000"/>
          </a:p>
        </p:txBody>
      </p:sp>
      <p:graphicFrame>
        <p:nvGraphicFramePr>
          <p:cNvPr id="177" name="Google Shape;177;p34"/>
          <p:cNvGraphicFramePr/>
          <p:nvPr/>
        </p:nvGraphicFramePr>
        <p:xfrm>
          <a:off x="540603" y="1667998"/>
          <a:ext cx="4497925" cy="4166775"/>
        </p:xfrm>
        <a:graphic>
          <a:graphicData uri="http://schemas.openxmlformats.org/drawingml/2006/table">
            <a:tbl>
              <a:tblPr firstRow="1" bandRow="1">
                <a:noFill/>
              </a:tblPr>
              <a:tblGrid>
                <a:gridCol w="566225">
                  <a:extLst>
                    <a:ext uri="{9D8B030D-6E8A-4147-A177-3AD203B41FA5}">
                      <a16:colId xmlns:a16="http://schemas.microsoft.com/office/drawing/2014/main" val="20000"/>
                    </a:ext>
                  </a:extLst>
                </a:gridCol>
                <a:gridCol w="1345375">
                  <a:extLst>
                    <a:ext uri="{9D8B030D-6E8A-4147-A177-3AD203B41FA5}">
                      <a16:colId xmlns:a16="http://schemas.microsoft.com/office/drawing/2014/main" val="20001"/>
                    </a:ext>
                  </a:extLst>
                </a:gridCol>
                <a:gridCol w="1711775">
                  <a:extLst>
                    <a:ext uri="{9D8B030D-6E8A-4147-A177-3AD203B41FA5}">
                      <a16:colId xmlns:a16="http://schemas.microsoft.com/office/drawing/2014/main" val="20002"/>
                    </a:ext>
                  </a:extLst>
                </a:gridCol>
                <a:gridCol w="874550">
                  <a:extLst>
                    <a:ext uri="{9D8B030D-6E8A-4147-A177-3AD203B41FA5}">
                      <a16:colId xmlns:a16="http://schemas.microsoft.com/office/drawing/2014/main" val="20003"/>
                    </a:ext>
                  </a:extLst>
                </a:gridCol>
              </a:tblGrid>
              <a:tr h="267025">
                <a:tc>
                  <a:txBody>
                    <a:bodyPr/>
                    <a:lstStyle/>
                    <a:p>
                      <a:pPr marL="0" marR="0" lvl="0" indent="0" algn="l" rtl="0">
                        <a:spcBef>
                          <a:spcPts val="0"/>
                        </a:spcBef>
                        <a:spcAft>
                          <a:spcPts val="0"/>
                        </a:spcAft>
                        <a:buNone/>
                      </a:pPr>
                      <a:endParaRPr sz="1600" u="none" strike="noStrike" cap="none">
                        <a:latin typeface="Arial"/>
                        <a:ea typeface="Arial"/>
                        <a:cs typeface="Arial"/>
                        <a:sym typeface="Arial"/>
                      </a:endParaRPr>
                    </a:p>
                  </a:txBody>
                  <a:tcPr marL="0" marR="0" marT="0" marB="0">
                    <a:lnT w="9525" cap="flat" cmpd="sng">
                      <a:solidFill>
                        <a:srgbClr val="22373A"/>
                      </a:solidFill>
                      <a:prstDash val="solid"/>
                      <a:round/>
                      <a:headEnd type="none" w="sm" len="sm"/>
                      <a:tailEnd type="none" w="sm" len="sm"/>
                    </a:lnT>
                    <a:lnB w="9525" cap="flat" cmpd="sng">
                      <a:solidFill>
                        <a:srgbClr val="22373A"/>
                      </a:solidFill>
                      <a:prstDash val="solid"/>
                      <a:round/>
                      <a:headEnd type="none" w="sm" len="sm"/>
                      <a:tailEnd type="none" w="sm" len="sm"/>
                    </a:lnB>
                    <a:solidFill>
                      <a:srgbClr val="F9F9F9"/>
                    </a:solidFill>
                  </a:tcPr>
                </a:tc>
                <a:tc>
                  <a:txBody>
                    <a:bodyPr/>
                    <a:lstStyle/>
                    <a:p>
                      <a:pPr marL="0" marR="101600" lvl="0" indent="0" algn="r" rtl="0">
                        <a:lnSpc>
                          <a:spcPct val="100000"/>
                        </a:lnSpc>
                        <a:spcBef>
                          <a:spcPts val="0"/>
                        </a:spcBef>
                        <a:spcAft>
                          <a:spcPts val="0"/>
                        </a:spcAft>
                        <a:buNone/>
                      </a:pPr>
                      <a:r>
                        <a:rPr lang="en" sz="1400" u="none" strike="noStrike" cap="none">
                          <a:solidFill>
                            <a:srgbClr val="22373A"/>
                          </a:solidFill>
                          <a:latin typeface="Arial"/>
                          <a:ea typeface="Arial"/>
                          <a:cs typeface="Arial"/>
                          <a:sym typeface="Arial"/>
                        </a:rPr>
                        <a:t>weight (g)</a:t>
                      </a:r>
                      <a:endParaRPr sz="1400" u="none" strike="noStrike" cap="none">
                        <a:latin typeface="Arial"/>
                        <a:ea typeface="Arial"/>
                        <a:cs typeface="Arial"/>
                        <a:sym typeface="Arial"/>
                      </a:endParaRPr>
                    </a:p>
                  </a:txBody>
                  <a:tcPr marL="0" marR="0" marT="0" marB="0">
                    <a:lnT w="9525" cap="flat" cmpd="sng">
                      <a:solidFill>
                        <a:srgbClr val="22373A"/>
                      </a:solidFill>
                      <a:prstDash val="solid"/>
                      <a:round/>
                      <a:headEnd type="none" w="sm" len="sm"/>
                      <a:tailEnd type="none" w="sm" len="sm"/>
                    </a:lnT>
                    <a:lnB w="9525" cap="flat" cmpd="sng">
                      <a:solidFill>
                        <a:srgbClr val="22373A"/>
                      </a:solidFill>
                      <a:prstDash val="solid"/>
                      <a:round/>
                      <a:headEnd type="none" w="sm" len="sm"/>
                      <a:tailEnd type="none" w="sm" len="sm"/>
                    </a:lnB>
                    <a:solidFill>
                      <a:srgbClr val="F9F9F9"/>
                    </a:solidFill>
                  </a:tcPr>
                </a:tc>
                <a:tc>
                  <a:txBody>
                    <a:bodyPr/>
                    <a:lstStyle/>
                    <a:p>
                      <a:pPr marL="0" marR="101600" lvl="0" indent="0" algn="r" rtl="0">
                        <a:lnSpc>
                          <a:spcPct val="100000"/>
                        </a:lnSpc>
                        <a:spcBef>
                          <a:spcPts val="0"/>
                        </a:spcBef>
                        <a:spcAft>
                          <a:spcPts val="0"/>
                        </a:spcAft>
                        <a:buNone/>
                      </a:pPr>
                      <a:r>
                        <a:rPr lang="en" sz="1400" u="none" strike="noStrike" cap="none">
                          <a:solidFill>
                            <a:srgbClr val="22373A"/>
                          </a:solidFill>
                          <a:latin typeface="Arial"/>
                          <a:ea typeface="Arial"/>
                          <a:cs typeface="Arial"/>
                          <a:sym typeface="Arial"/>
                        </a:rPr>
                        <a:t>volume (cm</a:t>
                      </a:r>
                      <a:r>
                        <a:rPr lang="en" sz="1400" u="none" strike="noStrike" cap="none" baseline="30000">
                          <a:solidFill>
                            <a:srgbClr val="22373A"/>
                          </a:solidFill>
                          <a:latin typeface="Arial"/>
                          <a:ea typeface="Arial"/>
                          <a:cs typeface="Arial"/>
                          <a:sym typeface="Arial"/>
                        </a:rPr>
                        <a:t>3</a:t>
                      </a:r>
                      <a:r>
                        <a:rPr lang="en" sz="1400" u="none" strike="noStrike" cap="none">
                          <a:solidFill>
                            <a:srgbClr val="22373A"/>
                          </a:solidFill>
                          <a:latin typeface="Arial"/>
                          <a:ea typeface="Arial"/>
                          <a:cs typeface="Arial"/>
                          <a:sym typeface="Arial"/>
                        </a:rPr>
                        <a:t>)</a:t>
                      </a:r>
                      <a:endParaRPr sz="1400" u="none" strike="noStrike" cap="none">
                        <a:latin typeface="Arial"/>
                        <a:ea typeface="Arial"/>
                        <a:cs typeface="Arial"/>
                        <a:sym typeface="Arial"/>
                      </a:endParaRPr>
                    </a:p>
                  </a:txBody>
                  <a:tcPr marL="0" marR="0" marT="0" marB="0">
                    <a:lnT w="9525" cap="flat" cmpd="sng">
                      <a:solidFill>
                        <a:srgbClr val="22373A"/>
                      </a:solidFill>
                      <a:prstDash val="solid"/>
                      <a:round/>
                      <a:headEnd type="none" w="sm" len="sm"/>
                      <a:tailEnd type="none" w="sm" len="sm"/>
                    </a:lnT>
                    <a:lnB w="9525" cap="flat" cmpd="sng">
                      <a:solidFill>
                        <a:srgbClr val="22373A"/>
                      </a:solidFill>
                      <a:prstDash val="solid"/>
                      <a:round/>
                      <a:headEnd type="none" w="sm" len="sm"/>
                      <a:tailEnd type="none" w="sm" len="sm"/>
                    </a:lnB>
                    <a:solidFill>
                      <a:srgbClr val="F9F9F9"/>
                    </a:solidFill>
                  </a:tcPr>
                </a:tc>
                <a:tc>
                  <a:txBody>
                    <a:bodyPr/>
                    <a:lstStyle/>
                    <a:p>
                      <a:pPr marL="0" marR="0" lvl="0" indent="0" algn="ctr" rtl="0">
                        <a:lnSpc>
                          <a:spcPct val="100000"/>
                        </a:lnSpc>
                        <a:spcBef>
                          <a:spcPts val="0"/>
                        </a:spcBef>
                        <a:spcAft>
                          <a:spcPts val="0"/>
                        </a:spcAft>
                        <a:buNone/>
                      </a:pPr>
                      <a:r>
                        <a:rPr lang="en" sz="1400" u="none" strike="noStrike" cap="none">
                          <a:solidFill>
                            <a:srgbClr val="22373A"/>
                          </a:solidFill>
                          <a:latin typeface="Arial"/>
                          <a:ea typeface="Arial"/>
                          <a:cs typeface="Arial"/>
                          <a:sym typeface="Arial"/>
                        </a:rPr>
                        <a:t>cover</a:t>
                      </a:r>
                      <a:endParaRPr sz="1400" u="none" strike="noStrike" cap="none">
                        <a:latin typeface="Arial"/>
                        <a:ea typeface="Arial"/>
                        <a:cs typeface="Arial"/>
                        <a:sym typeface="Arial"/>
                      </a:endParaRPr>
                    </a:p>
                  </a:txBody>
                  <a:tcPr marL="0" marR="0" marT="0" marB="0">
                    <a:lnT w="9525" cap="flat" cmpd="sng">
                      <a:solidFill>
                        <a:srgbClr val="22373A"/>
                      </a:solidFill>
                      <a:prstDash val="solid"/>
                      <a:round/>
                      <a:headEnd type="none" w="sm" len="sm"/>
                      <a:tailEnd type="none" w="sm" len="sm"/>
                    </a:lnT>
                    <a:lnB w="9525" cap="flat" cmpd="sng">
                      <a:solidFill>
                        <a:srgbClr val="22373A"/>
                      </a:solidFill>
                      <a:prstDash val="solid"/>
                      <a:round/>
                      <a:headEnd type="none" w="sm" len="sm"/>
                      <a:tailEnd type="none" w="sm" len="sm"/>
                    </a:lnB>
                    <a:solidFill>
                      <a:srgbClr val="F9F9F9"/>
                    </a:solidFill>
                  </a:tcPr>
                </a:tc>
                <a:extLst>
                  <a:ext uri="{0D108BD9-81ED-4DB2-BD59-A6C34878D82A}">
                    <a16:rowId xmlns:a16="http://schemas.microsoft.com/office/drawing/2014/main" val="10000"/>
                  </a:ext>
                </a:extLst>
              </a:tr>
              <a:tr h="266950">
                <a:tc>
                  <a:txBody>
                    <a:bodyPr/>
                    <a:lstStyle/>
                    <a:p>
                      <a:pPr marL="101600" marR="0" lvl="0" indent="-12700" algn="ctr" rtl="0">
                        <a:lnSpc>
                          <a:spcPct val="100000"/>
                        </a:lnSpc>
                        <a:spcBef>
                          <a:spcPts val="0"/>
                        </a:spcBef>
                        <a:spcAft>
                          <a:spcPts val="0"/>
                        </a:spcAft>
                        <a:buNone/>
                      </a:pPr>
                      <a:r>
                        <a:rPr lang="en" sz="1400" u="none" strike="noStrike" cap="none">
                          <a:solidFill>
                            <a:srgbClr val="22373A"/>
                          </a:solidFill>
                          <a:latin typeface="Arial"/>
                          <a:ea typeface="Arial"/>
                          <a:cs typeface="Arial"/>
                          <a:sym typeface="Arial"/>
                        </a:rPr>
                        <a:t>1</a:t>
                      </a:r>
                      <a:endParaRPr sz="1400" u="none" strike="noStrike" cap="none">
                        <a:latin typeface="Arial"/>
                        <a:ea typeface="Arial"/>
                        <a:cs typeface="Arial"/>
                        <a:sym typeface="Arial"/>
                      </a:endParaRPr>
                    </a:p>
                  </a:txBody>
                  <a:tcPr marL="0" marR="0" marT="0" marB="0">
                    <a:lnT w="9525" cap="flat" cmpd="sng">
                      <a:solidFill>
                        <a:srgbClr val="22373A"/>
                      </a:solidFill>
                      <a:prstDash val="solid"/>
                      <a:round/>
                      <a:headEnd type="none" w="sm" len="sm"/>
                      <a:tailEnd type="none" w="sm" len="sm"/>
                    </a:lnT>
                    <a:solidFill>
                      <a:srgbClr val="F9F9F9"/>
                    </a:solidFill>
                  </a:tcPr>
                </a:tc>
                <a:tc>
                  <a:txBody>
                    <a:bodyPr/>
                    <a:lstStyle/>
                    <a:p>
                      <a:pPr marL="0" marR="101600" lvl="0" indent="0" algn="r" rtl="0">
                        <a:lnSpc>
                          <a:spcPct val="100000"/>
                        </a:lnSpc>
                        <a:spcBef>
                          <a:spcPts val="0"/>
                        </a:spcBef>
                        <a:spcAft>
                          <a:spcPts val="0"/>
                        </a:spcAft>
                        <a:buNone/>
                      </a:pPr>
                      <a:r>
                        <a:rPr lang="en" sz="1400" u="none" strike="noStrike" cap="none">
                          <a:solidFill>
                            <a:srgbClr val="22373A"/>
                          </a:solidFill>
                          <a:latin typeface="Arial"/>
                          <a:ea typeface="Arial"/>
                          <a:cs typeface="Arial"/>
                          <a:sym typeface="Arial"/>
                        </a:rPr>
                        <a:t>800</a:t>
                      </a:r>
                      <a:endParaRPr sz="1400" u="none" strike="noStrike" cap="none">
                        <a:latin typeface="Arial"/>
                        <a:ea typeface="Arial"/>
                        <a:cs typeface="Arial"/>
                        <a:sym typeface="Arial"/>
                      </a:endParaRPr>
                    </a:p>
                  </a:txBody>
                  <a:tcPr marL="0" marR="0" marT="0" marB="0">
                    <a:lnT w="9525" cap="flat" cmpd="sng">
                      <a:solidFill>
                        <a:srgbClr val="22373A"/>
                      </a:solidFill>
                      <a:prstDash val="solid"/>
                      <a:round/>
                      <a:headEnd type="none" w="sm" len="sm"/>
                      <a:tailEnd type="none" w="sm" len="sm"/>
                    </a:lnT>
                    <a:solidFill>
                      <a:srgbClr val="F9F9F9"/>
                    </a:solidFill>
                  </a:tcPr>
                </a:tc>
                <a:tc>
                  <a:txBody>
                    <a:bodyPr/>
                    <a:lstStyle/>
                    <a:p>
                      <a:pPr marL="0" marR="101600" lvl="0" indent="0" algn="r" rtl="0">
                        <a:lnSpc>
                          <a:spcPct val="100000"/>
                        </a:lnSpc>
                        <a:spcBef>
                          <a:spcPts val="0"/>
                        </a:spcBef>
                        <a:spcAft>
                          <a:spcPts val="0"/>
                        </a:spcAft>
                        <a:buNone/>
                      </a:pPr>
                      <a:r>
                        <a:rPr lang="en" sz="1400" u="none" strike="noStrike" cap="none">
                          <a:solidFill>
                            <a:srgbClr val="22373A"/>
                          </a:solidFill>
                          <a:latin typeface="Arial"/>
                          <a:ea typeface="Arial"/>
                          <a:cs typeface="Arial"/>
                          <a:sym typeface="Arial"/>
                        </a:rPr>
                        <a:t>885</a:t>
                      </a:r>
                      <a:endParaRPr sz="1400" u="none" strike="noStrike" cap="none">
                        <a:latin typeface="Arial"/>
                        <a:ea typeface="Arial"/>
                        <a:cs typeface="Arial"/>
                        <a:sym typeface="Arial"/>
                      </a:endParaRPr>
                    </a:p>
                  </a:txBody>
                  <a:tcPr marL="0" marR="0" marT="0" marB="0">
                    <a:lnT w="9525" cap="flat" cmpd="sng">
                      <a:solidFill>
                        <a:srgbClr val="22373A"/>
                      </a:solidFill>
                      <a:prstDash val="solid"/>
                      <a:round/>
                      <a:headEnd type="none" w="sm" len="sm"/>
                      <a:tailEnd type="none" w="sm" len="sm"/>
                    </a:lnT>
                    <a:solidFill>
                      <a:srgbClr val="F9F9F9"/>
                    </a:solidFill>
                  </a:tcPr>
                </a:tc>
                <a:tc>
                  <a:txBody>
                    <a:bodyPr/>
                    <a:lstStyle/>
                    <a:p>
                      <a:pPr marL="0" marR="0" lvl="0" indent="0" algn="ctr" rtl="0">
                        <a:lnSpc>
                          <a:spcPct val="100000"/>
                        </a:lnSpc>
                        <a:spcBef>
                          <a:spcPts val="0"/>
                        </a:spcBef>
                        <a:spcAft>
                          <a:spcPts val="0"/>
                        </a:spcAft>
                        <a:buNone/>
                      </a:pPr>
                      <a:r>
                        <a:rPr lang="en" sz="1400" u="none" strike="noStrike" cap="none">
                          <a:solidFill>
                            <a:srgbClr val="22373A"/>
                          </a:solidFill>
                          <a:latin typeface="Arial"/>
                          <a:ea typeface="Arial"/>
                          <a:cs typeface="Arial"/>
                          <a:sym typeface="Arial"/>
                        </a:rPr>
                        <a:t>hc</a:t>
                      </a:r>
                      <a:endParaRPr sz="1400" u="none" strike="noStrike" cap="none">
                        <a:latin typeface="Arial"/>
                        <a:ea typeface="Arial"/>
                        <a:cs typeface="Arial"/>
                        <a:sym typeface="Arial"/>
                      </a:endParaRPr>
                    </a:p>
                  </a:txBody>
                  <a:tcPr marL="0" marR="0" marT="0" marB="0">
                    <a:lnT w="9525" cap="flat" cmpd="sng">
                      <a:solidFill>
                        <a:srgbClr val="22373A"/>
                      </a:solidFill>
                      <a:prstDash val="solid"/>
                      <a:round/>
                      <a:headEnd type="none" w="sm" len="sm"/>
                      <a:tailEnd type="none" w="sm" len="sm"/>
                    </a:lnT>
                    <a:solidFill>
                      <a:srgbClr val="F9F9F9"/>
                    </a:solidFill>
                  </a:tcPr>
                </a:tc>
                <a:extLst>
                  <a:ext uri="{0D108BD9-81ED-4DB2-BD59-A6C34878D82A}">
                    <a16:rowId xmlns:a16="http://schemas.microsoft.com/office/drawing/2014/main" val="10001"/>
                  </a:ext>
                </a:extLst>
              </a:tr>
              <a:tr h="259475">
                <a:tc>
                  <a:txBody>
                    <a:bodyPr/>
                    <a:lstStyle/>
                    <a:p>
                      <a:pPr marL="101600" marR="0" lvl="0" indent="-1270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2</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950</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1016</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0" lvl="0" indent="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hc</a:t>
                      </a:r>
                      <a:endParaRPr sz="1400" u="none" strike="noStrike" cap="none">
                        <a:latin typeface="Arial"/>
                        <a:ea typeface="Arial"/>
                        <a:cs typeface="Arial"/>
                        <a:sym typeface="Arial"/>
                      </a:endParaRPr>
                    </a:p>
                  </a:txBody>
                  <a:tcPr marL="0" marR="0" marT="0" marB="0">
                    <a:solidFill>
                      <a:srgbClr val="F9F9F9"/>
                    </a:solidFill>
                  </a:tcPr>
                </a:tc>
                <a:extLst>
                  <a:ext uri="{0D108BD9-81ED-4DB2-BD59-A6C34878D82A}">
                    <a16:rowId xmlns:a16="http://schemas.microsoft.com/office/drawing/2014/main" val="10002"/>
                  </a:ext>
                </a:extLst>
              </a:tr>
              <a:tr h="259475">
                <a:tc>
                  <a:txBody>
                    <a:bodyPr/>
                    <a:lstStyle/>
                    <a:p>
                      <a:pPr marL="101600" marR="0" lvl="0" indent="-1270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3</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1050</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1125</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0" lvl="0" indent="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hc</a:t>
                      </a:r>
                      <a:endParaRPr sz="1400" u="none" strike="noStrike" cap="none">
                        <a:latin typeface="Arial"/>
                        <a:ea typeface="Arial"/>
                        <a:cs typeface="Arial"/>
                        <a:sym typeface="Arial"/>
                      </a:endParaRPr>
                    </a:p>
                  </a:txBody>
                  <a:tcPr marL="0" marR="0" marT="0" marB="0">
                    <a:solidFill>
                      <a:srgbClr val="F9F9F9"/>
                    </a:solidFill>
                  </a:tcPr>
                </a:tc>
                <a:extLst>
                  <a:ext uri="{0D108BD9-81ED-4DB2-BD59-A6C34878D82A}">
                    <a16:rowId xmlns:a16="http://schemas.microsoft.com/office/drawing/2014/main" val="10003"/>
                  </a:ext>
                </a:extLst>
              </a:tr>
              <a:tr h="259475">
                <a:tc>
                  <a:txBody>
                    <a:bodyPr/>
                    <a:lstStyle/>
                    <a:p>
                      <a:pPr marL="101600" marR="0" lvl="0" indent="-1270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4</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350</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239</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0" lvl="0" indent="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hc</a:t>
                      </a:r>
                      <a:endParaRPr sz="1400" u="none" strike="noStrike" cap="none">
                        <a:latin typeface="Arial"/>
                        <a:ea typeface="Arial"/>
                        <a:cs typeface="Arial"/>
                        <a:sym typeface="Arial"/>
                      </a:endParaRPr>
                    </a:p>
                  </a:txBody>
                  <a:tcPr marL="0" marR="0" marT="0" marB="0">
                    <a:solidFill>
                      <a:srgbClr val="F9F9F9"/>
                    </a:solidFill>
                  </a:tcPr>
                </a:tc>
                <a:extLst>
                  <a:ext uri="{0D108BD9-81ED-4DB2-BD59-A6C34878D82A}">
                    <a16:rowId xmlns:a16="http://schemas.microsoft.com/office/drawing/2014/main" val="10004"/>
                  </a:ext>
                </a:extLst>
              </a:tr>
              <a:tr h="259475">
                <a:tc>
                  <a:txBody>
                    <a:bodyPr/>
                    <a:lstStyle/>
                    <a:p>
                      <a:pPr marL="101600" marR="0" lvl="0" indent="-1270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5</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750</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701</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0" lvl="0" indent="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hc</a:t>
                      </a:r>
                      <a:endParaRPr sz="1400" u="none" strike="noStrike" cap="none">
                        <a:latin typeface="Arial"/>
                        <a:ea typeface="Arial"/>
                        <a:cs typeface="Arial"/>
                        <a:sym typeface="Arial"/>
                      </a:endParaRPr>
                    </a:p>
                  </a:txBody>
                  <a:tcPr marL="0" marR="0" marT="0" marB="0">
                    <a:solidFill>
                      <a:srgbClr val="F9F9F9"/>
                    </a:solidFill>
                  </a:tcPr>
                </a:tc>
                <a:extLst>
                  <a:ext uri="{0D108BD9-81ED-4DB2-BD59-A6C34878D82A}">
                    <a16:rowId xmlns:a16="http://schemas.microsoft.com/office/drawing/2014/main" val="10005"/>
                  </a:ext>
                </a:extLst>
              </a:tr>
              <a:tr h="259475">
                <a:tc>
                  <a:txBody>
                    <a:bodyPr/>
                    <a:lstStyle/>
                    <a:p>
                      <a:pPr marL="101600" marR="0" lvl="0" indent="-1270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6</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600</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641</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0" lvl="0" indent="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hc</a:t>
                      </a:r>
                      <a:endParaRPr sz="1400" u="none" strike="noStrike" cap="none">
                        <a:latin typeface="Arial"/>
                        <a:ea typeface="Arial"/>
                        <a:cs typeface="Arial"/>
                        <a:sym typeface="Arial"/>
                      </a:endParaRPr>
                    </a:p>
                  </a:txBody>
                  <a:tcPr marL="0" marR="0" marT="0" marB="0">
                    <a:solidFill>
                      <a:srgbClr val="F9F9F9"/>
                    </a:solidFill>
                  </a:tcPr>
                </a:tc>
                <a:extLst>
                  <a:ext uri="{0D108BD9-81ED-4DB2-BD59-A6C34878D82A}">
                    <a16:rowId xmlns:a16="http://schemas.microsoft.com/office/drawing/2014/main" val="10006"/>
                  </a:ext>
                </a:extLst>
              </a:tr>
              <a:tr h="259475">
                <a:tc>
                  <a:txBody>
                    <a:bodyPr/>
                    <a:lstStyle/>
                    <a:p>
                      <a:pPr marL="101600" marR="0" lvl="0" indent="-1270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7</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1075</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1228</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0" lvl="0" indent="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hc</a:t>
                      </a:r>
                      <a:endParaRPr sz="1400" u="none" strike="noStrike" cap="none">
                        <a:latin typeface="Arial"/>
                        <a:ea typeface="Arial"/>
                        <a:cs typeface="Arial"/>
                        <a:sym typeface="Arial"/>
                      </a:endParaRPr>
                    </a:p>
                  </a:txBody>
                  <a:tcPr marL="0" marR="0" marT="0" marB="0">
                    <a:solidFill>
                      <a:srgbClr val="F9F9F9"/>
                    </a:solidFill>
                  </a:tcPr>
                </a:tc>
                <a:extLst>
                  <a:ext uri="{0D108BD9-81ED-4DB2-BD59-A6C34878D82A}">
                    <a16:rowId xmlns:a16="http://schemas.microsoft.com/office/drawing/2014/main" val="10007"/>
                  </a:ext>
                </a:extLst>
              </a:tr>
              <a:tr h="259475">
                <a:tc>
                  <a:txBody>
                    <a:bodyPr/>
                    <a:lstStyle/>
                    <a:p>
                      <a:pPr marL="101600" marR="0" lvl="0" indent="-1270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8</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250</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412</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0" lvl="0" indent="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pb</a:t>
                      </a:r>
                      <a:endParaRPr sz="1400" u="none" strike="noStrike" cap="none">
                        <a:latin typeface="Arial"/>
                        <a:ea typeface="Arial"/>
                        <a:cs typeface="Arial"/>
                        <a:sym typeface="Arial"/>
                      </a:endParaRPr>
                    </a:p>
                  </a:txBody>
                  <a:tcPr marL="0" marR="0" marT="0" marB="0">
                    <a:solidFill>
                      <a:srgbClr val="F9F9F9"/>
                    </a:solidFill>
                  </a:tcPr>
                </a:tc>
                <a:extLst>
                  <a:ext uri="{0D108BD9-81ED-4DB2-BD59-A6C34878D82A}">
                    <a16:rowId xmlns:a16="http://schemas.microsoft.com/office/drawing/2014/main" val="10008"/>
                  </a:ext>
                </a:extLst>
              </a:tr>
              <a:tr h="259475">
                <a:tc>
                  <a:txBody>
                    <a:bodyPr/>
                    <a:lstStyle/>
                    <a:p>
                      <a:pPr marL="101600" marR="0" lvl="0" indent="-1270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9</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700</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953</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0" lvl="0" indent="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pb</a:t>
                      </a:r>
                      <a:endParaRPr sz="1400" u="none" strike="noStrike" cap="none">
                        <a:latin typeface="Arial"/>
                        <a:ea typeface="Arial"/>
                        <a:cs typeface="Arial"/>
                        <a:sym typeface="Arial"/>
                      </a:endParaRPr>
                    </a:p>
                  </a:txBody>
                  <a:tcPr marL="0" marR="0" marT="0" marB="0">
                    <a:solidFill>
                      <a:srgbClr val="F9F9F9"/>
                    </a:solidFill>
                  </a:tcPr>
                </a:tc>
                <a:extLst>
                  <a:ext uri="{0D108BD9-81ED-4DB2-BD59-A6C34878D82A}">
                    <a16:rowId xmlns:a16="http://schemas.microsoft.com/office/drawing/2014/main" val="10009"/>
                  </a:ext>
                </a:extLst>
              </a:tr>
              <a:tr h="259475">
                <a:tc>
                  <a:txBody>
                    <a:bodyPr/>
                    <a:lstStyle/>
                    <a:p>
                      <a:pPr marL="0" marR="0" lvl="0" indent="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10</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650</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929</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0" lvl="0" indent="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pb</a:t>
                      </a:r>
                      <a:endParaRPr sz="1400" u="none" strike="noStrike" cap="none">
                        <a:latin typeface="Arial"/>
                        <a:ea typeface="Arial"/>
                        <a:cs typeface="Arial"/>
                        <a:sym typeface="Arial"/>
                      </a:endParaRPr>
                    </a:p>
                  </a:txBody>
                  <a:tcPr marL="0" marR="0" marT="0" marB="0">
                    <a:solidFill>
                      <a:srgbClr val="F9F9F9"/>
                    </a:solidFill>
                  </a:tcPr>
                </a:tc>
                <a:extLst>
                  <a:ext uri="{0D108BD9-81ED-4DB2-BD59-A6C34878D82A}">
                    <a16:rowId xmlns:a16="http://schemas.microsoft.com/office/drawing/2014/main" val="10010"/>
                  </a:ext>
                </a:extLst>
              </a:tr>
              <a:tr h="259475">
                <a:tc>
                  <a:txBody>
                    <a:bodyPr/>
                    <a:lstStyle/>
                    <a:p>
                      <a:pPr marL="0" marR="0" lvl="0" indent="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11</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975</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1492</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0" lvl="0" indent="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pb</a:t>
                      </a:r>
                      <a:endParaRPr sz="1400" u="none" strike="noStrike" cap="none">
                        <a:latin typeface="Arial"/>
                        <a:ea typeface="Arial"/>
                        <a:cs typeface="Arial"/>
                        <a:sym typeface="Arial"/>
                      </a:endParaRPr>
                    </a:p>
                  </a:txBody>
                  <a:tcPr marL="0" marR="0" marT="0" marB="0">
                    <a:solidFill>
                      <a:srgbClr val="F9F9F9"/>
                    </a:solidFill>
                  </a:tcPr>
                </a:tc>
                <a:extLst>
                  <a:ext uri="{0D108BD9-81ED-4DB2-BD59-A6C34878D82A}">
                    <a16:rowId xmlns:a16="http://schemas.microsoft.com/office/drawing/2014/main" val="10011"/>
                  </a:ext>
                </a:extLst>
              </a:tr>
              <a:tr h="259475">
                <a:tc>
                  <a:txBody>
                    <a:bodyPr/>
                    <a:lstStyle/>
                    <a:p>
                      <a:pPr marL="0" marR="0" lvl="0" indent="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12</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350</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419</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0" lvl="0" indent="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pb</a:t>
                      </a:r>
                      <a:endParaRPr sz="1400" u="none" strike="noStrike" cap="none">
                        <a:latin typeface="Arial"/>
                        <a:ea typeface="Arial"/>
                        <a:cs typeface="Arial"/>
                        <a:sym typeface="Arial"/>
                      </a:endParaRPr>
                    </a:p>
                  </a:txBody>
                  <a:tcPr marL="0" marR="0" marT="0" marB="0">
                    <a:solidFill>
                      <a:srgbClr val="F9F9F9"/>
                    </a:solidFill>
                  </a:tcPr>
                </a:tc>
                <a:extLst>
                  <a:ext uri="{0D108BD9-81ED-4DB2-BD59-A6C34878D82A}">
                    <a16:rowId xmlns:a16="http://schemas.microsoft.com/office/drawing/2014/main" val="10012"/>
                  </a:ext>
                </a:extLst>
              </a:tr>
              <a:tr h="259475">
                <a:tc>
                  <a:txBody>
                    <a:bodyPr/>
                    <a:lstStyle/>
                    <a:p>
                      <a:pPr marL="0" marR="0" lvl="0" indent="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13</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950</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1010</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0" lvl="0" indent="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pb</a:t>
                      </a:r>
                      <a:endParaRPr sz="1400" u="none" strike="noStrike" cap="none">
                        <a:latin typeface="Arial"/>
                        <a:ea typeface="Arial"/>
                        <a:cs typeface="Arial"/>
                        <a:sym typeface="Arial"/>
                      </a:endParaRPr>
                    </a:p>
                  </a:txBody>
                  <a:tcPr marL="0" marR="0" marT="0" marB="0">
                    <a:solidFill>
                      <a:srgbClr val="F9F9F9"/>
                    </a:solidFill>
                  </a:tcPr>
                </a:tc>
                <a:extLst>
                  <a:ext uri="{0D108BD9-81ED-4DB2-BD59-A6C34878D82A}">
                    <a16:rowId xmlns:a16="http://schemas.microsoft.com/office/drawing/2014/main" val="10013"/>
                  </a:ext>
                </a:extLst>
              </a:tr>
              <a:tr h="259475">
                <a:tc>
                  <a:txBody>
                    <a:bodyPr/>
                    <a:lstStyle/>
                    <a:p>
                      <a:pPr marL="0" marR="0" lvl="0" indent="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14</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425</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595</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0" lvl="0" indent="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pb</a:t>
                      </a:r>
                      <a:endParaRPr sz="1400" u="none" strike="noStrike" cap="none">
                        <a:latin typeface="Arial"/>
                        <a:ea typeface="Arial"/>
                        <a:cs typeface="Arial"/>
                        <a:sym typeface="Arial"/>
                      </a:endParaRPr>
                    </a:p>
                  </a:txBody>
                  <a:tcPr marL="0" marR="0" marT="0" marB="0">
                    <a:solidFill>
                      <a:srgbClr val="F9F9F9"/>
                    </a:solidFill>
                  </a:tcPr>
                </a:tc>
                <a:extLst>
                  <a:ext uri="{0D108BD9-81ED-4DB2-BD59-A6C34878D82A}">
                    <a16:rowId xmlns:a16="http://schemas.microsoft.com/office/drawing/2014/main" val="10014"/>
                  </a:ext>
                </a:extLst>
              </a:tr>
              <a:tr h="259625">
                <a:tc>
                  <a:txBody>
                    <a:bodyPr/>
                    <a:lstStyle/>
                    <a:p>
                      <a:pPr marL="0" marR="0" lvl="0" indent="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15</a:t>
                      </a:r>
                      <a:endParaRPr sz="1400" u="none" strike="noStrike" cap="none">
                        <a:latin typeface="Arial"/>
                        <a:ea typeface="Arial"/>
                        <a:cs typeface="Arial"/>
                        <a:sym typeface="Arial"/>
                      </a:endParaRPr>
                    </a:p>
                  </a:txBody>
                  <a:tcPr marL="0" marR="0" marT="0" marB="0">
                    <a:lnB w="9525" cap="flat" cmpd="sng">
                      <a:solidFill>
                        <a:srgbClr val="22373A"/>
                      </a:solidFill>
                      <a:prstDash val="solid"/>
                      <a:round/>
                      <a:headEnd type="none" w="sm" len="sm"/>
                      <a:tailEnd type="none" w="sm" len="sm"/>
                    </a:lnB>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725</a:t>
                      </a:r>
                      <a:endParaRPr sz="1400" u="none" strike="noStrike" cap="none">
                        <a:latin typeface="Arial"/>
                        <a:ea typeface="Arial"/>
                        <a:cs typeface="Arial"/>
                        <a:sym typeface="Arial"/>
                      </a:endParaRPr>
                    </a:p>
                  </a:txBody>
                  <a:tcPr marL="0" marR="0" marT="0" marB="0">
                    <a:lnB w="9525" cap="flat" cmpd="sng">
                      <a:solidFill>
                        <a:srgbClr val="22373A"/>
                      </a:solidFill>
                      <a:prstDash val="solid"/>
                      <a:round/>
                      <a:headEnd type="none" w="sm" len="sm"/>
                      <a:tailEnd type="none" w="sm" len="sm"/>
                    </a:lnB>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1034</a:t>
                      </a:r>
                      <a:endParaRPr sz="1400" u="none" strike="noStrike" cap="none">
                        <a:latin typeface="Arial"/>
                        <a:ea typeface="Arial"/>
                        <a:cs typeface="Arial"/>
                        <a:sym typeface="Arial"/>
                      </a:endParaRPr>
                    </a:p>
                  </a:txBody>
                  <a:tcPr marL="0" marR="0" marT="0" marB="0">
                    <a:lnB w="9525" cap="flat" cmpd="sng">
                      <a:solidFill>
                        <a:srgbClr val="22373A"/>
                      </a:solidFill>
                      <a:prstDash val="solid"/>
                      <a:round/>
                      <a:headEnd type="none" w="sm" len="sm"/>
                      <a:tailEnd type="none" w="sm" len="sm"/>
                    </a:lnB>
                    <a:solidFill>
                      <a:srgbClr val="F9F9F9"/>
                    </a:solidFill>
                  </a:tcPr>
                </a:tc>
                <a:tc>
                  <a:txBody>
                    <a:bodyPr/>
                    <a:lstStyle/>
                    <a:p>
                      <a:pPr marL="0" marR="0" lvl="0" indent="0" algn="ct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pb</a:t>
                      </a:r>
                      <a:endParaRPr sz="1400" u="none" strike="noStrike" cap="none">
                        <a:latin typeface="Arial"/>
                        <a:ea typeface="Arial"/>
                        <a:cs typeface="Arial"/>
                        <a:sym typeface="Arial"/>
                      </a:endParaRPr>
                    </a:p>
                  </a:txBody>
                  <a:tcPr marL="0" marR="0" marT="0" marB="0">
                    <a:lnB w="9525" cap="flat" cmpd="sng">
                      <a:solidFill>
                        <a:srgbClr val="22373A"/>
                      </a:solidFill>
                      <a:prstDash val="solid"/>
                      <a:round/>
                      <a:headEnd type="none" w="sm" len="sm"/>
                      <a:tailEnd type="none" w="sm" len="sm"/>
                    </a:lnB>
                    <a:solidFill>
                      <a:srgbClr val="F9F9F9"/>
                    </a:solidFill>
                  </a:tcPr>
                </a:tc>
                <a:extLst>
                  <a:ext uri="{0D108BD9-81ED-4DB2-BD59-A6C34878D82A}">
                    <a16:rowId xmlns:a16="http://schemas.microsoft.com/office/drawing/2014/main" val="10015"/>
                  </a:ext>
                </a:extLst>
              </a:tr>
            </a:tbl>
          </a:graphicData>
        </a:graphic>
      </p:graphicFrame>
      <p:sp>
        <p:nvSpPr>
          <p:cNvPr id="178" name="Google Shape;178;p34"/>
          <p:cNvSpPr/>
          <p:nvPr/>
        </p:nvSpPr>
        <p:spPr>
          <a:xfrm>
            <a:off x="6041866" y="2940613"/>
            <a:ext cx="2159179" cy="162187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3300"/>
          </a:p>
        </p:txBody>
      </p:sp>
      <p:sp>
        <p:nvSpPr>
          <p:cNvPr id="179" name="Google Shape;179;p34"/>
          <p:cNvSpPr/>
          <p:nvPr/>
        </p:nvSpPr>
        <p:spPr>
          <a:xfrm>
            <a:off x="6323765" y="4344576"/>
            <a:ext cx="1395531" cy="90601"/>
          </a:xfrm>
          <a:custGeom>
            <a:avLst/>
            <a:gdLst/>
            <a:ahLst/>
            <a:cxnLst/>
            <a:rect l="l" t="t" r="r" b="b"/>
            <a:pathLst>
              <a:path w="120000" h="120000" extrusionOk="0">
                <a:moveTo>
                  <a:pt x="0" y="0"/>
                </a:moveTo>
                <a:lnTo>
                  <a:pt x="874" y="870"/>
                </a:lnTo>
                <a:lnTo>
                  <a:pt x="119025" y="118409"/>
                </a:lnTo>
                <a:lnTo>
                  <a:pt x="119899" y="119281"/>
                </a:lnTo>
              </a:path>
            </a:pathLst>
          </a:custGeom>
          <a:noFill/>
          <a:ln w="1027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180" name="Google Shape;180;p34"/>
          <p:cNvSpPr/>
          <p:nvPr/>
        </p:nvSpPr>
        <p:spPr>
          <a:xfrm>
            <a:off x="6266855" y="4313170"/>
            <a:ext cx="94463" cy="67007"/>
          </a:xfrm>
          <a:custGeom>
            <a:avLst/>
            <a:gdLst/>
            <a:ahLst/>
            <a:cxnLst/>
            <a:rect l="l" t="t" r="r" b="b"/>
            <a:pathLst>
              <a:path w="120000" h="120000" extrusionOk="0">
                <a:moveTo>
                  <a:pt x="118508" y="0"/>
                </a:moveTo>
                <a:lnTo>
                  <a:pt x="0" y="49663"/>
                </a:lnTo>
                <a:lnTo>
                  <a:pt x="108714" y="120007"/>
                </a:lnTo>
                <a:lnTo>
                  <a:pt x="85205" y="57411"/>
                </a:lnTo>
                <a:lnTo>
                  <a:pt x="118508" y="0"/>
                </a:lnTo>
                <a:close/>
              </a:path>
            </a:pathLst>
          </a:custGeom>
          <a:solidFill>
            <a:srgbClr val="000000"/>
          </a:solidFill>
          <a:ln>
            <a:noFill/>
          </a:ln>
        </p:spPr>
        <p:txBody>
          <a:bodyPr spcFirstLastPara="1" wrap="square" lIns="0" tIns="0" rIns="0" bIns="0" anchor="t" anchorCtr="0">
            <a:noAutofit/>
          </a:bodyPr>
          <a:lstStyle/>
          <a:p>
            <a:endParaRPr sz="3300"/>
          </a:p>
        </p:txBody>
      </p:sp>
      <p:sp>
        <p:nvSpPr>
          <p:cNvPr id="181" name="Google Shape;181;p34"/>
          <p:cNvSpPr/>
          <p:nvPr/>
        </p:nvSpPr>
        <p:spPr>
          <a:xfrm>
            <a:off x="7681748" y="4399030"/>
            <a:ext cx="94463" cy="67007"/>
          </a:xfrm>
          <a:custGeom>
            <a:avLst/>
            <a:gdLst/>
            <a:ahLst/>
            <a:cxnLst/>
            <a:rect l="l" t="t" r="r" b="b"/>
            <a:pathLst>
              <a:path w="120000" h="120000" extrusionOk="0">
                <a:moveTo>
                  <a:pt x="9791" y="0"/>
                </a:moveTo>
                <a:lnTo>
                  <a:pt x="33300" y="62591"/>
                </a:lnTo>
                <a:lnTo>
                  <a:pt x="0" y="120007"/>
                </a:lnTo>
                <a:lnTo>
                  <a:pt x="118508" y="70349"/>
                </a:lnTo>
                <a:lnTo>
                  <a:pt x="9791" y="0"/>
                </a:lnTo>
                <a:close/>
              </a:path>
            </a:pathLst>
          </a:custGeom>
          <a:solidFill>
            <a:srgbClr val="000000"/>
          </a:solidFill>
          <a:ln>
            <a:noFill/>
          </a:ln>
        </p:spPr>
        <p:txBody>
          <a:bodyPr spcFirstLastPara="1" wrap="square" lIns="0" tIns="0" rIns="0" bIns="0" anchor="t" anchorCtr="0">
            <a:noAutofit/>
          </a:bodyPr>
          <a:lstStyle/>
          <a:p>
            <a:endParaRPr sz="3300"/>
          </a:p>
        </p:txBody>
      </p:sp>
      <p:sp>
        <p:nvSpPr>
          <p:cNvPr id="182" name="Google Shape;182;p34"/>
          <p:cNvSpPr/>
          <p:nvPr/>
        </p:nvSpPr>
        <p:spPr>
          <a:xfrm>
            <a:off x="7872372" y="4256514"/>
            <a:ext cx="3779" cy="88714"/>
          </a:xfrm>
          <a:custGeom>
            <a:avLst/>
            <a:gdLst/>
            <a:ahLst/>
            <a:cxnLst/>
            <a:rect l="l" t="t" r="r" b="b"/>
            <a:pathLst>
              <a:path w="120000" h="120000" extrusionOk="0">
                <a:moveTo>
                  <a:pt x="100021" y="0"/>
                </a:moveTo>
                <a:lnTo>
                  <a:pt x="91386" y="10337"/>
                </a:lnTo>
                <a:lnTo>
                  <a:pt x="8823" y="109097"/>
                </a:lnTo>
                <a:lnTo>
                  <a:pt x="0" y="119429"/>
                </a:lnTo>
              </a:path>
            </a:pathLst>
          </a:custGeom>
          <a:noFill/>
          <a:ln w="1027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183" name="Google Shape;183;p34"/>
          <p:cNvSpPr/>
          <p:nvPr/>
        </p:nvSpPr>
        <p:spPr>
          <a:xfrm>
            <a:off x="7829778" y="4213727"/>
            <a:ext cx="90684" cy="68895"/>
          </a:xfrm>
          <a:custGeom>
            <a:avLst/>
            <a:gdLst/>
            <a:ahLst/>
            <a:cxnLst/>
            <a:rect l="l" t="t" r="r" b="b"/>
            <a:pathLst>
              <a:path w="120000" h="120000" extrusionOk="0">
                <a:moveTo>
                  <a:pt x="104139" y="87840"/>
                </a:moveTo>
                <a:lnTo>
                  <a:pt x="60162" y="87840"/>
                </a:lnTo>
                <a:lnTo>
                  <a:pt x="118740" y="118677"/>
                </a:lnTo>
                <a:lnTo>
                  <a:pt x="104139" y="87840"/>
                </a:lnTo>
                <a:close/>
              </a:path>
              <a:path w="120000" h="120000" extrusionOk="0">
                <a:moveTo>
                  <a:pt x="62538" y="0"/>
                </a:moveTo>
                <a:lnTo>
                  <a:pt x="0" y="115549"/>
                </a:lnTo>
                <a:lnTo>
                  <a:pt x="60162" y="87840"/>
                </a:lnTo>
                <a:lnTo>
                  <a:pt x="104139" y="87840"/>
                </a:lnTo>
                <a:lnTo>
                  <a:pt x="62538" y="0"/>
                </a:lnTo>
                <a:close/>
              </a:path>
            </a:pathLst>
          </a:custGeom>
          <a:solidFill>
            <a:srgbClr val="000000"/>
          </a:solidFill>
          <a:ln>
            <a:noFill/>
          </a:ln>
        </p:spPr>
        <p:txBody>
          <a:bodyPr spcFirstLastPara="1" wrap="square" lIns="0" tIns="0" rIns="0" bIns="0" anchor="t" anchorCtr="0">
            <a:noAutofit/>
          </a:bodyPr>
          <a:lstStyle/>
          <a:p>
            <a:endParaRPr sz="3300"/>
          </a:p>
        </p:txBody>
      </p:sp>
      <p:sp>
        <p:nvSpPr>
          <p:cNvPr id="184" name="Google Shape;184;p34"/>
          <p:cNvSpPr/>
          <p:nvPr/>
        </p:nvSpPr>
        <p:spPr>
          <a:xfrm>
            <a:off x="7828378" y="4319458"/>
            <a:ext cx="90684" cy="68895"/>
          </a:xfrm>
          <a:custGeom>
            <a:avLst/>
            <a:gdLst/>
            <a:ahLst/>
            <a:cxnLst/>
            <a:rect l="l" t="t" r="r" b="b"/>
            <a:pathLst>
              <a:path w="120000" h="120000" extrusionOk="0">
                <a:moveTo>
                  <a:pt x="0" y="0"/>
                </a:moveTo>
                <a:lnTo>
                  <a:pt x="56199" y="118679"/>
                </a:lnTo>
                <a:lnTo>
                  <a:pt x="103737" y="30847"/>
                </a:lnTo>
                <a:lnTo>
                  <a:pt x="58577" y="30847"/>
                </a:lnTo>
                <a:lnTo>
                  <a:pt x="0" y="0"/>
                </a:lnTo>
                <a:close/>
              </a:path>
              <a:path w="120000" h="120000" extrusionOk="0">
                <a:moveTo>
                  <a:pt x="118740" y="3124"/>
                </a:moveTo>
                <a:lnTo>
                  <a:pt x="58577" y="30847"/>
                </a:lnTo>
                <a:lnTo>
                  <a:pt x="103737" y="30847"/>
                </a:lnTo>
                <a:lnTo>
                  <a:pt x="118740" y="3124"/>
                </a:lnTo>
                <a:close/>
              </a:path>
            </a:pathLst>
          </a:custGeom>
          <a:solidFill>
            <a:srgbClr val="000000"/>
          </a:solidFill>
          <a:ln>
            <a:noFill/>
          </a:ln>
        </p:spPr>
        <p:txBody>
          <a:bodyPr spcFirstLastPara="1" wrap="square" lIns="0" tIns="0" rIns="0" bIns="0" anchor="t" anchorCtr="0">
            <a:noAutofit/>
          </a:bodyPr>
          <a:lstStyle/>
          <a:p>
            <a:endParaRPr sz="3300"/>
          </a:p>
        </p:txBody>
      </p:sp>
      <p:sp>
        <p:nvSpPr>
          <p:cNvPr id="185" name="Google Shape;185;p34"/>
          <p:cNvSpPr/>
          <p:nvPr/>
        </p:nvSpPr>
        <p:spPr>
          <a:xfrm>
            <a:off x="6178952" y="3037190"/>
            <a:ext cx="267015" cy="1056069"/>
          </a:xfrm>
          <a:custGeom>
            <a:avLst/>
            <a:gdLst/>
            <a:ahLst/>
            <a:cxnLst/>
            <a:rect l="l" t="t" r="r" b="b"/>
            <a:pathLst>
              <a:path w="120000" h="120000" extrusionOk="0">
                <a:moveTo>
                  <a:pt x="119850" y="0"/>
                </a:moveTo>
                <a:lnTo>
                  <a:pt x="118998" y="853"/>
                </a:lnTo>
                <a:lnTo>
                  <a:pt x="854" y="119088"/>
                </a:lnTo>
                <a:lnTo>
                  <a:pt x="0" y="119942"/>
                </a:lnTo>
              </a:path>
            </a:pathLst>
          </a:custGeom>
          <a:noFill/>
          <a:ln w="1027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186" name="Google Shape;186;p34"/>
          <p:cNvSpPr/>
          <p:nvPr/>
        </p:nvSpPr>
        <p:spPr>
          <a:xfrm>
            <a:off x="6395459" y="2995139"/>
            <a:ext cx="89425" cy="72670"/>
          </a:xfrm>
          <a:custGeom>
            <a:avLst/>
            <a:gdLst/>
            <a:ahLst/>
            <a:cxnLst/>
            <a:rect l="l" t="t" r="r" b="b"/>
            <a:pathLst>
              <a:path w="120000" h="120000" extrusionOk="0">
                <a:moveTo>
                  <a:pt x="106779" y="81843"/>
                </a:moveTo>
                <a:lnTo>
                  <a:pt x="64778" y="81843"/>
                </a:lnTo>
                <a:lnTo>
                  <a:pt x="118360" y="119455"/>
                </a:lnTo>
                <a:lnTo>
                  <a:pt x="106779" y="81843"/>
                </a:lnTo>
                <a:close/>
              </a:path>
              <a:path w="120000" h="120000" extrusionOk="0">
                <a:moveTo>
                  <a:pt x="81576" y="0"/>
                </a:moveTo>
                <a:lnTo>
                  <a:pt x="0" y="98802"/>
                </a:lnTo>
                <a:lnTo>
                  <a:pt x="64778" y="81843"/>
                </a:lnTo>
                <a:lnTo>
                  <a:pt x="106779" y="81843"/>
                </a:lnTo>
                <a:lnTo>
                  <a:pt x="81576" y="0"/>
                </a:lnTo>
                <a:close/>
              </a:path>
            </a:pathLst>
          </a:custGeom>
          <a:solidFill>
            <a:srgbClr val="000000"/>
          </a:solidFill>
          <a:ln>
            <a:noFill/>
          </a:ln>
        </p:spPr>
        <p:txBody>
          <a:bodyPr spcFirstLastPara="1" wrap="square" lIns="0" tIns="0" rIns="0" bIns="0" anchor="t" anchorCtr="0">
            <a:noAutofit/>
          </a:bodyPr>
          <a:lstStyle/>
          <a:p>
            <a:endParaRPr sz="3300"/>
          </a:p>
        </p:txBody>
      </p:sp>
      <p:sp>
        <p:nvSpPr>
          <p:cNvPr id="187" name="Google Shape;187;p34"/>
          <p:cNvSpPr/>
          <p:nvPr/>
        </p:nvSpPr>
        <p:spPr>
          <a:xfrm>
            <a:off x="6140930" y="4062464"/>
            <a:ext cx="89425" cy="72670"/>
          </a:xfrm>
          <a:custGeom>
            <a:avLst/>
            <a:gdLst/>
            <a:ahLst/>
            <a:cxnLst/>
            <a:rect l="l" t="t" r="r" b="b"/>
            <a:pathLst>
              <a:path w="120000" h="120000" extrusionOk="0">
                <a:moveTo>
                  <a:pt x="0" y="0"/>
                </a:moveTo>
                <a:lnTo>
                  <a:pt x="36770" y="119467"/>
                </a:lnTo>
                <a:lnTo>
                  <a:pt x="104354" y="37609"/>
                </a:lnTo>
                <a:lnTo>
                  <a:pt x="53568" y="37609"/>
                </a:lnTo>
                <a:lnTo>
                  <a:pt x="0" y="0"/>
                </a:lnTo>
                <a:close/>
              </a:path>
              <a:path w="120000" h="120000" extrusionOk="0">
                <a:moveTo>
                  <a:pt x="118349" y="20662"/>
                </a:moveTo>
                <a:lnTo>
                  <a:pt x="53568" y="37609"/>
                </a:lnTo>
                <a:lnTo>
                  <a:pt x="104354" y="37609"/>
                </a:lnTo>
                <a:lnTo>
                  <a:pt x="118349" y="20662"/>
                </a:lnTo>
                <a:close/>
              </a:path>
            </a:pathLst>
          </a:custGeom>
          <a:solidFill>
            <a:srgbClr val="000000"/>
          </a:solidFill>
          <a:ln>
            <a:noFill/>
          </a:ln>
        </p:spPr>
        <p:txBody>
          <a:bodyPr spcFirstLastPara="1" wrap="square" lIns="0" tIns="0" rIns="0" bIns="0" anchor="t" anchorCtr="0">
            <a:noAutofit/>
          </a:bodyPr>
          <a:lstStyle/>
          <a:p>
            <a:endParaRPr sz="3300"/>
          </a:p>
        </p:txBody>
      </p:sp>
      <p:sp>
        <p:nvSpPr>
          <p:cNvPr id="188" name="Google Shape;188;p34"/>
          <p:cNvSpPr txBox="1"/>
          <p:nvPr/>
        </p:nvSpPr>
        <p:spPr>
          <a:xfrm>
            <a:off x="6861484" y="4331459"/>
            <a:ext cx="191445" cy="285960"/>
          </a:xfrm>
          <a:prstGeom prst="rect">
            <a:avLst/>
          </a:prstGeom>
          <a:noFill/>
          <a:ln>
            <a:noFill/>
          </a:ln>
        </p:spPr>
        <p:txBody>
          <a:bodyPr spcFirstLastPara="1" wrap="square" lIns="0" tIns="0" rIns="0" bIns="0" anchor="t" anchorCtr="0">
            <a:noAutofit/>
          </a:bodyPr>
          <a:lstStyle/>
          <a:p>
            <a:pPr marL="25400"/>
            <a:r>
              <a:rPr lang="en" sz="2000" i="1">
                <a:latin typeface="Courgette"/>
                <a:ea typeface="Courgette"/>
                <a:cs typeface="Courgette"/>
                <a:sym typeface="Courgette"/>
              </a:rPr>
              <a:t>w</a:t>
            </a:r>
            <a:endParaRPr sz="2000">
              <a:latin typeface="Courgette"/>
              <a:ea typeface="Courgette"/>
              <a:cs typeface="Courgette"/>
              <a:sym typeface="Courgette"/>
            </a:endParaRPr>
          </a:p>
        </p:txBody>
      </p:sp>
      <p:sp>
        <p:nvSpPr>
          <p:cNvPr id="189" name="Google Shape;189;p34"/>
          <p:cNvSpPr txBox="1"/>
          <p:nvPr/>
        </p:nvSpPr>
        <p:spPr>
          <a:xfrm>
            <a:off x="6088403" y="3376048"/>
            <a:ext cx="115872" cy="285960"/>
          </a:xfrm>
          <a:prstGeom prst="rect">
            <a:avLst/>
          </a:prstGeom>
          <a:noFill/>
          <a:ln>
            <a:noFill/>
          </a:ln>
        </p:spPr>
        <p:txBody>
          <a:bodyPr spcFirstLastPara="1" wrap="square" lIns="0" tIns="0" rIns="0" bIns="0" anchor="t" anchorCtr="0">
            <a:noAutofit/>
          </a:bodyPr>
          <a:lstStyle/>
          <a:p>
            <a:pPr marL="25400"/>
            <a:r>
              <a:rPr lang="en" sz="2000" i="1">
                <a:latin typeface="Courgette"/>
                <a:ea typeface="Courgette"/>
                <a:cs typeface="Courgette"/>
                <a:sym typeface="Courgette"/>
              </a:rPr>
              <a:t>l</a:t>
            </a:r>
            <a:endParaRPr sz="2000">
              <a:latin typeface="Courgette"/>
              <a:ea typeface="Courgette"/>
              <a:cs typeface="Courgette"/>
              <a:sym typeface="Courgette"/>
            </a:endParaRPr>
          </a:p>
        </p:txBody>
      </p:sp>
      <p:sp>
        <p:nvSpPr>
          <p:cNvPr id="190" name="Google Shape;190;p34"/>
          <p:cNvSpPr txBox="1"/>
          <p:nvPr/>
        </p:nvSpPr>
        <p:spPr>
          <a:xfrm>
            <a:off x="7976072" y="4150567"/>
            <a:ext cx="154919" cy="285960"/>
          </a:xfrm>
          <a:prstGeom prst="rect">
            <a:avLst/>
          </a:prstGeom>
          <a:noFill/>
          <a:ln>
            <a:noFill/>
          </a:ln>
        </p:spPr>
        <p:txBody>
          <a:bodyPr spcFirstLastPara="1" wrap="square" lIns="0" tIns="0" rIns="0" bIns="0" anchor="t" anchorCtr="0">
            <a:noAutofit/>
          </a:bodyPr>
          <a:lstStyle/>
          <a:p>
            <a:pPr marL="25400"/>
            <a:r>
              <a:rPr lang="en" sz="2000" i="1">
                <a:latin typeface="Courgette"/>
                <a:ea typeface="Courgette"/>
                <a:cs typeface="Courgette"/>
                <a:sym typeface="Courgette"/>
              </a:rPr>
              <a:t>h</a:t>
            </a:r>
            <a:endParaRPr sz="2000">
              <a:latin typeface="Courgette"/>
              <a:ea typeface="Courgette"/>
              <a:cs typeface="Courgette"/>
              <a:sym typeface="Courgette"/>
            </a:endParaRPr>
          </a:p>
        </p:txBody>
      </p:sp>
      <p:sp>
        <p:nvSpPr>
          <p:cNvPr id="191" name="Google Shape;191;p34"/>
          <p:cNvSpPr txBox="1"/>
          <p:nvPr/>
        </p:nvSpPr>
        <p:spPr>
          <a:xfrm>
            <a:off x="8784159" y="5624963"/>
            <a:ext cx="157438" cy="193471"/>
          </a:xfrm>
          <a:prstGeom prst="rect">
            <a:avLst/>
          </a:prstGeom>
          <a:noFill/>
          <a:ln>
            <a:noFill/>
          </a:ln>
        </p:spPr>
        <p:txBody>
          <a:bodyPr spcFirstLastPara="1" wrap="square" lIns="0" tIns="0" rIns="0" bIns="0" anchor="t" anchorCtr="0">
            <a:noAutofit/>
          </a:bodyPr>
          <a:lstStyle/>
          <a:p>
            <a:pPr marL="25400"/>
            <a:r>
              <a:rPr lang="en">
                <a:solidFill>
                  <a:srgbClr val="22373A"/>
                </a:solidFill>
              </a:rPr>
              <a:t>3</a:t>
            </a:r>
            <a:endParaRPr/>
          </a:p>
        </p:txBody>
      </p:sp>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5"/>
          <p:cNvSpPr txBox="1">
            <a:spLocks noGrp="1"/>
          </p:cNvSpPr>
          <p:nvPr>
            <p:ph type="title"/>
          </p:nvPr>
        </p:nvSpPr>
        <p:spPr>
          <a:xfrm>
            <a:off x="203108" y="984375"/>
            <a:ext cx="8737783" cy="298229"/>
          </a:xfrm>
          <a:prstGeom prst="rect">
            <a:avLst/>
          </a:prstGeom>
          <a:noFill/>
          <a:ln>
            <a:noFill/>
          </a:ln>
        </p:spPr>
        <p:txBody>
          <a:bodyPr spcFirstLastPara="1" wrap="square" lIns="0" tIns="0" rIns="0" bIns="0" anchor="t" anchorCtr="0">
            <a:noAutofit/>
          </a:bodyPr>
          <a:lstStyle/>
          <a:p>
            <a:pPr marL="25400"/>
            <a:r>
              <a:rPr lang="en"/>
              <a:t>Weights of books (cont.)</a:t>
            </a:r>
            <a:endParaRPr sz="2500"/>
          </a:p>
        </p:txBody>
      </p:sp>
      <p:sp>
        <p:nvSpPr>
          <p:cNvPr id="197" name="Google Shape;197;p35"/>
          <p:cNvSpPr/>
          <p:nvPr/>
        </p:nvSpPr>
        <p:spPr>
          <a:xfrm>
            <a:off x="632344" y="1718433"/>
            <a:ext cx="3672714" cy="122689"/>
          </a:xfrm>
          <a:custGeom>
            <a:avLst/>
            <a:gdLst/>
            <a:ahLst/>
            <a:cxnLst/>
            <a:rect l="l" t="t" r="r" b="b"/>
            <a:pathLst>
              <a:path w="120000" h="120000" extrusionOk="0">
                <a:moveTo>
                  <a:pt x="116679" y="0"/>
                </a:moveTo>
                <a:lnTo>
                  <a:pt x="3292" y="0"/>
                </a:lnTo>
                <a:lnTo>
                  <a:pt x="2013" y="5826"/>
                </a:lnTo>
                <a:lnTo>
                  <a:pt x="967" y="21691"/>
                </a:lnTo>
                <a:lnTo>
                  <a:pt x="259" y="45172"/>
                </a:lnTo>
                <a:lnTo>
                  <a:pt x="0" y="73846"/>
                </a:lnTo>
                <a:lnTo>
                  <a:pt x="0" y="119758"/>
                </a:lnTo>
                <a:lnTo>
                  <a:pt x="119971" y="119758"/>
                </a:lnTo>
                <a:lnTo>
                  <a:pt x="119971" y="73846"/>
                </a:lnTo>
                <a:lnTo>
                  <a:pt x="119711" y="45172"/>
                </a:lnTo>
                <a:lnTo>
                  <a:pt x="119004" y="21691"/>
                </a:lnTo>
                <a:lnTo>
                  <a:pt x="117957" y="5826"/>
                </a:lnTo>
                <a:lnTo>
                  <a:pt x="116679"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198" name="Google Shape;198;p35"/>
          <p:cNvSpPr/>
          <p:nvPr/>
        </p:nvSpPr>
        <p:spPr>
          <a:xfrm>
            <a:off x="632344" y="1784451"/>
            <a:ext cx="3672714" cy="1410923"/>
          </a:xfrm>
          <a:custGeom>
            <a:avLst/>
            <a:gdLst/>
            <a:ahLst/>
            <a:cxnLst/>
            <a:rect l="l" t="t" r="r" b="b"/>
            <a:pathLst>
              <a:path w="120000" h="120000" extrusionOk="0">
                <a:moveTo>
                  <a:pt x="119971" y="0"/>
                </a:moveTo>
                <a:lnTo>
                  <a:pt x="0" y="0"/>
                </a:lnTo>
                <a:lnTo>
                  <a:pt x="0" y="113518"/>
                </a:lnTo>
                <a:lnTo>
                  <a:pt x="259" y="116011"/>
                </a:lnTo>
                <a:lnTo>
                  <a:pt x="967" y="118053"/>
                </a:lnTo>
                <a:lnTo>
                  <a:pt x="2013" y="119432"/>
                </a:lnTo>
                <a:lnTo>
                  <a:pt x="3292" y="119939"/>
                </a:lnTo>
                <a:lnTo>
                  <a:pt x="116679" y="119939"/>
                </a:lnTo>
                <a:lnTo>
                  <a:pt x="117957" y="119432"/>
                </a:lnTo>
                <a:lnTo>
                  <a:pt x="119004" y="118053"/>
                </a:lnTo>
                <a:lnTo>
                  <a:pt x="119711" y="116011"/>
                </a:lnTo>
                <a:lnTo>
                  <a:pt x="119971" y="113518"/>
                </a:lnTo>
                <a:lnTo>
                  <a:pt x="119971"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199" name="Google Shape;199;p35"/>
          <p:cNvSpPr txBox="1"/>
          <p:nvPr/>
        </p:nvSpPr>
        <p:spPr>
          <a:xfrm>
            <a:off x="707917" y="1691161"/>
            <a:ext cx="3521574" cy="1494918"/>
          </a:xfrm>
          <a:prstGeom prst="rect">
            <a:avLst/>
          </a:prstGeom>
          <a:noFill/>
          <a:ln>
            <a:noFill/>
          </a:ln>
        </p:spPr>
        <p:txBody>
          <a:bodyPr spcFirstLastPara="1" wrap="square" lIns="0" tIns="0" rIns="0" bIns="0" anchor="t" anchorCtr="0">
            <a:noAutofit/>
          </a:bodyPr>
          <a:lstStyle/>
          <a:p>
            <a:pPr marL="25400" marR="12700">
              <a:lnSpc>
                <a:spcPct val="136700"/>
              </a:lnSpc>
            </a:pPr>
            <a:r>
              <a:rPr lang="en" sz="1700">
                <a:solidFill>
                  <a:srgbClr val="3884B7"/>
                </a:solidFill>
              </a:rPr>
              <a:t>The scatterplot shows the relationship between weights and  volumes of books as well as the  regression output. Which of the  below is correct?</a:t>
            </a:r>
            <a:endParaRPr sz="1700"/>
          </a:p>
        </p:txBody>
      </p:sp>
      <p:sp>
        <p:nvSpPr>
          <p:cNvPr id="200" name="Google Shape;200;p35"/>
          <p:cNvSpPr txBox="1"/>
          <p:nvPr/>
        </p:nvSpPr>
        <p:spPr>
          <a:xfrm>
            <a:off x="688848" y="5244711"/>
            <a:ext cx="7057000" cy="861654"/>
          </a:xfrm>
          <a:prstGeom prst="rect">
            <a:avLst/>
          </a:prstGeom>
          <a:noFill/>
          <a:ln>
            <a:noFill/>
          </a:ln>
        </p:spPr>
        <p:txBody>
          <a:bodyPr spcFirstLastPara="1" wrap="square" lIns="0" tIns="1125" rIns="0" bIns="0" anchor="t" anchorCtr="0">
            <a:noAutofit/>
          </a:bodyPr>
          <a:lstStyle/>
          <a:p>
            <a:pPr marL="444500" marR="12700" indent="-444500">
              <a:lnSpc>
                <a:spcPct val="156000"/>
              </a:lnSpc>
              <a:spcBef>
                <a:spcPts val="200"/>
              </a:spcBef>
            </a:pPr>
            <a:endParaRPr sz="1800"/>
          </a:p>
        </p:txBody>
      </p:sp>
      <p:sp>
        <p:nvSpPr>
          <p:cNvPr id="201" name="Google Shape;201;p35"/>
          <p:cNvSpPr txBox="1"/>
          <p:nvPr/>
        </p:nvSpPr>
        <p:spPr>
          <a:xfrm>
            <a:off x="8784159" y="5640562"/>
            <a:ext cx="157438" cy="181202"/>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4</a:t>
            </a:r>
            <a:endParaRPr/>
          </a:p>
        </p:txBody>
      </p:sp>
      <p:pic>
        <p:nvPicPr>
          <p:cNvPr id="202" name="Google Shape;202;p35"/>
          <p:cNvPicPr preferRelativeResize="0"/>
          <p:nvPr/>
        </p:nvPicPr>
        <p:blipFill>
          <a:blip r:embed="rId3">
            <a:alphaModFix/>
          </a:blip>
          <a:stretch>
            <a:fillRect/>
          </a:stretch>
        </p:blipFill>
        <p:spPr>
          <a:xfrm>
            <a:off x="5237533" y="1566353"/>
            <a:ext cx="2794198" cy="2141348"/>
          </a:xfrm>
          <a:prstGeom prst="rect">
            <a:avLst/>
          </a:prstGeom>
          <a:noFill/>
          <a:ln>
            <a:noFill/>
          </a:ln>
        </p:spPr>
      </p:pic>
      <p:sp>
        <p:nvSpPr>
          <p:cNvPr id="203" name="Google Shape;203;p35"/>
          <p:cNvSpPr txBox="1"/>
          <p:nvPr/>
        </p:nvSpPr>
        <p:spPr>
          <a:xfrm>
            <a:off x="688850" y="3728751"/>
            <a:ext cx="7715700" cy="1494900"/>
          </a:xfrm>
          <a:prstGeom prst="rect">
            <a:avLst/>
          </a:prstGeom>
          <a:noFill/>
          <a:ln>
            <a:noFill/>
          </a:ln>
        </p:spPr>
        <p:txBody>
          <a:bodyPr spcFirstLastPara="1" wrap="square" lIns="0" tIns="0" rIns="0" bIns="0" anchor="t" anchorCtr="0">
            <a:noAutofit/>
          </a:bodyPr>
          <a:lstStyle/>
          <a:p>
            <a:pPr marL="457200" marR="88900" indent="-330200">
              <a:lnSpc>
                <a:spcPct val="115000"/>
              </a:lnSpc>
              <a:buClr>
                <a:srgbClr val="22373A"/>
              </a:buClr>
              <a:buSzPts val="1600"/>
              <a:buFont typeface="Arial"/>
              <a:buAutoNum type="alphaLcPeriod"/>
            </a:pPr>
            <a:r>
              <a:rPr lang="en" sz="1600">
                <a:solidFill>
                  <a:srgbClr val="22373A"/>
                </a:solidFill>
              </a:rPr>
              <a:t>Weights of 80% of the books can be predicted accurately using  this model.</a:t>
            </a:r>
            <a:endParaRPr sz="1600"/>
          </a:p>
          <a:p>
            <a:pPr marL="457200" indent="-330200">
              <a:lnSpc>
                <a:spcPct val="115000"/>
              </a:lnSpc>
              <a:buSzPts val="1600"/>
              <a:buAutoNum type="alphaLcPeriod"/>
            </a:pPr>
            <a:r>
              <a:rPr lang="en" sz="1600">
                <a:solidFill>
                  <a:srgbClr val="22373A"/>
                </a:solidFill>
              </a:rPr>
              <a:t>Books that are 10 cm</a:t>
            </a:r>
            <a:r>
              <a:rPr lang="en" sz="1600" baseline="30000">
                <a:solidFill>
                  <a:srgbClr val="22373A"/>
                </a:solidFill>
              </a:rPr>
              <a:t>3  </a:t>
            </a:r>
            <a:r>
              <a:rPr lang="en" sz="1600">
                <a:solidFill>
                  <a:srgbClr val="22373A"/>
                </a:solidFill>
              </a:rPr>
              <a:t>over average are expected to weigh 7g</a:t>
            </a:r>
            <a:r>
              <a:rPr lang="en" sz="1600"/>
              <a:t> </a:t>
            </a:r>
            <a:r>
              <a:rPr lang="en" sz="1600">
                <a:solidFill>
                  <a:srgbClr val="22373A"/>
                </a:solidFill>
              </a:rPr>
              <a:t>over average.</a:t>
            </a:r>
            <a:endParaRPr sz="1600"/>
          </a:p>
          <a:p>
            <a:pPr marL="457200" indent="-330200">
              <a:lnSpc>
                <a:spcPct val="115000"/>
              </a:lnSpc>
              <a:buClr>
                <a:srgbClr val="22373A"/>
              </a:buClr>
              <a:buSzPts val="1600"/>
              <a:buFont typeface="Arial"/>
              <a:buAutoNum type="alphaLcPeriod"/>
            </a:pPr>
            <a:r>
              <a:rPr lang="en" sz="1600">
                <a:solidFill>
                  <a:srgbClr val="22373A"/>
                </a:solidFill>
              </a:rPr>
              <a:t>The correlation between weight and volume is</a:t>
            </a:r>
            <a:br>
              <a:rPr lang="en" sz="1600">
                <a:solidFill>
                  <a:srgbClr val="22373A"/>
                </a:solidFill>
              </a:rPr>
            </a:br>
            <a:r>
              <a:rPr lang="en" sz="1600">
                <a:solidFill>
                  <a:srgbClr val="22373A"/>
                </a:solidFill>
              </a:rPr>
              <a:t>    R = 0.80</a:t>
            </a:r>
            <a:r>
              <a:rPr lang="en" sz="1600" baseline="30000">
                <a:solidFill>
                  <a:srgbClr val="22373A"/>
                </a:solidFill>
              </a:rPr>
              <a:t>2</a:t>
            </a:r>
            <a:r>
              <a:rPr lang="en" sz="1600">
                <a:solidFill>
                  <a:srgbClr val="22373A"/>
                </a:solidFill>
              </a:rPr>
              <a:t> = 0.64.</a:t>
            </a:r>
            <a:endParaRPr sz="1600">
              <a:solidFill>
                <a:srgbClr val="22373A"/>
              </a:solidFill>
            </a:endParaRPr>
          </a:p>
          <a:p>
            <a:pPr marL="457200" indent="-330200">
              <a:lnSpc>
                <a:spcPct val="115000"/>
              </a:lnSpc>
              <a:buClr>
                <a:srgbClr val="22373A"/>
              </a:buClr>
              <a:buSzPts val="1600"/>
              <a:buFont typeface="Arial"/>
              <a:buAutoNum type="alphaLcPeriod"/>
            </a:pPr>
            <a:r>
              <a:rPr lang="en" sz="1600">
                <a:solidFill>
                  <a:srgbClr val="22373A"/>
                </a:solidFill>
              </a:rPr>
              <a:t>The model underestimates the weight of the book with the  highest volume.</a:t>
            </a:r>
            <a:endParaRPr sz="1600">
              <a:solidFill>
                <a:srgbClr val="22373A"/>
              </a:solidFill>
            </a:endParaRPr>
          </a:p>
        </p:txBody>
      </p:sp>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6"/>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pPr marL="25400"/>
            <a:r>
              <a:rPr lang="en"/>
              <a:t>Weights of books (cont.)</a:t>
            </a:r>
            <a:endParaRPr sz="2500"/>
          </a:p>
        </p:txBody>
      </p:sp>
      <p:sp>
        <p:nvSpPr>
          <p:cNvPr id="209" name="Google Shape;209;p36"/>
          <p:cNvSpPr/>
          <p:nvPr/>
        </p:nvSpPr>
        <p:spPr>
          <a:xfrm>
            <a:off x="632344" y="1718432"/>
            <a:ext cx="3672600" cy="122700"/>
          </a:xfrm>
          <a:custGeom>
            <a:avLst/>
            <a:gdLst/>
            <a:ahLst/>
            <a:cxnLst/>
            <a:rect l="l" t="t" r="r" b="b"/>
            <a:pathLst>
              <a:path w="120000" h="120000" extrusionOk="0">
                <a:moveTo>
                  <a:pt x="116679" y="0"/>
                </a:moveTo>
                <a:lnTo>
                  <a:pt x="3292" y="0"/>
                </a:lnTo>
                <a:lnTo>
                  <a:pt x="2013" y="5826"/>
                </a:lnTo>
                <a:lnTo>
                  <a:pt x="967" y="21691"/>
                </a:lnTo>
                <a:lnTo>
                  <a:pt x="259" y="45172"/>
                </a:lnTo>
                <a:lnTo>
                  <a:pt x="0" y="73846"/>
                </a:lnTo>
                <a:lnTo>
                  <a:pt x="0" y="119758"/>
                </a:lnTo>
                <a:lnTo>
                  <a:pt x="119971" y="119758"/>
                </a:lnTo>
                <a:lnTo>
                  <a:pt x="119971" y="73846"/>
                </a:lnTo>
                <a:lnTo>
                  <a:pt x="119711" y="45172"/>
                </a:lnTo>
                <a:lnTo>
                  <a:pt x="119004" y="21691"/>
                </a:lnTo>
                <a:lnTo>
                  <a:pt x="117957" y="5826"/>
                </a:lnTo>
                <a:lnTo>
                  <a:pt x="116679"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210" name="Google Shape;210;p36"/>
          <p:cNvSpPr/>
          <p:nvPr/>
        </p:nvSpPr>
        <p:spPr>
          <a:xfrm>
            <a:off x="632344" y="1784450"/>
            <a:ext cx="3672600" cy="1410900"/>
          </a:xfrm>
          <a:custGeom>
            <a:avLst/>
            <a:gdLst/>
            <a:ahLst/>
            <a:cxnLst/>
            <a:rect l="l" t="t" r="r" b="b"/>
            <a:pathLst>
              <a:path w="120000" h="120000" extrusionOk="0">
                <a:moveTo>
                  <a:pt x="119971" y="0"/>
                </a:moveTo>
                <a:lnTo>
                  <a:pt x="0" y="0"/>
                </a:lnTo>
                <a:lnTo>
                  <a:pt x="0" y="113518"/>
                </a:lnTo>
                <a:lnTo>
                  <a:pt x="259" y="116011"/>
                </a:lnTo>
                <a:lnTo>
                  <a:pt x="967" y="118053"/>
                </a:lnTo>
                <a:lnTo>
                  <a:pt x="2013" y="119432"/>
                </a:lnTo>
                <a:lnTo>
                  <a:pt x="3292" y="119939"/>
                </a:lnTo>
                <a:lnTo>
                  <a:pt x="116679" y="119939"/>
                </a:lnTo>
                <a:lnTo>
                  <a:pt x="117957" y="119432"/>
                </a:lnTo>
                <a:lnTo>
                  <a:pt x="119004" y="118053"/>
                </a:lnTo>
                <a:lnTo>
                  <a:pt x="119711" y="116011"/>
                </a:lnTo>
                <a:lnTo>
                  <a:pt x="119971" y="113518"/>
                </a:lnTo>
                <a:lnTo>
                  <a:pt x="119971"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211" name="Google Shape;211;p36"/>
          <p:cNvSpPr txBox="1"/>
          <p:nvPr/>
        </p:nvSpPr>
        <p:spPr>
          <a:xfrm>
            <a:off x="707917" y="1691161"/>
            <a:ext cx="3521700" cy="1494900"/>
          </a:xfrm>
          <a:prstGeom prst="rect">
            <a:avLst/>
          </a:prstGeom>
          <a:noFill/>
          <a:ln>
            <a:noFill/>
          </a:ln>
        </p:spPr>
        <p:txBody>
          <a:bodyPr spcFirstLastPara="1" wrap="square" lIns="0" tIns="0" rIns="0" bIns="0" anchor="t" anchorCtr="0">
            <a:noAutofit/>
          </a:bodyPr>
          <a:lstStyle/>
          <a:p>
            <a:pPr marL="25400" marR="12700">
              <a:lnSpc>
                <a:spcPct val="136700"/>
              </a:lnSpc>
            </a:pPr>
            <a:r>
              <a:rPr lang="en" sz="1700">
                <a:solidFill>
                  <a:srgbClr val="3884B7"/>
                </a:solidFill>
              </a:rPr>
              <a:t>The scatterplot shows the relationship between weights and  volumes of books as well as the  regression output. Which of the  below is correct?</a:t>
            </a:r>
            <a:endParaRPr sz="1700"/>
          </a:p>
        </p:txBody>
      </p:sp>
      <p:sp>
        <p:nvSpPr>
          <p:cNvPr id="212" name="Google Shape;212;p36"/>
          <p:cNvSpPr txBox="1"/>
          <p:nvPr/>
        </p:nvSpPr>
        <p:spPr>
          <a:xfrm>
            <a:off x="8784159" y="5640562"/>
            <a:ext cx="1575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4</a:t>
            </a:r>
            <a:endParaRPr/>
          </a:p>
        </p:txBody>
      </p:sp>
      <p:pic>
        <p:nvPicPr>
          <p:cNvPr id="213" name="Google Shape;213;p36"/>
          <p:cNvPicPr preferRelativeResize="0"/>
          <p:nvPr/>
        </p:nvPicPr>
        <p:blipFill>
          <a:blip r:embed="rId3">
            <a:alphaModFix/>
          </a:blip>
          <a:stretch>
            <a:fillRect/>
          </a:stretch>
        </p:blipFill>
        <p:spPr>
          <a:xfrm>
            <a:off x="5237533" y="1566353"/>
            <a:ext cx="2794198" cy="2141348"/>
          </a:xfrm>
          <a:prstGeom prst="rect">
            <a:avLst/>
          </a:prstGeom>
          <a:noFill/>
          <a:ln>
            <a:noFill/>
          </a:ln>
        </p:spPr>
      </p:pic>
      <p:sp>
        <p:nvSpPr>
          <p:cNvPr id="214" name="Google Shape;214;p36"/>
          <p:cNvSpPr txBox="1"/>
          <p:nvPr/>
        </p:nvSpPr>
        <p:spPr>
          <a:xfrm>
            <a:off x="688850" y="3728751"/>
            <a:ext cx="7715700" cy="1494900"/>
          </a:xfrm>
          <a:prstGeom prst="rect">
            <a:avLst/>
          </a:prstGeom>
          <a:noFill/>
          <a:ln>
            <a:noFill/>
          </a:ln>
        </p:spPr>
        <p:txBody>
          <a:bodyPr spcFirstLastPara="1" wrap="square" lIns="0" tIns="0" rIns="0" bIns="0" anchor="t" anchorCtr="0">
            <a:noAutofit/>
          </a:bodyPr>
          <a:lstStyle/>
          <a:p>
            <a:pPr marL="457200" marR="88900" indent="-330200">
              <a:lnSpc>
                <a:spcPct val="115000"/>
              </a:lnSpc>
              <a:buClr>
                <a:srgbClr val="22373A"/>
              </a:buClr>
              <a:buSzPts val="1600"/>
              <a:buFont typeface="Arial"/>
              <a:buAutoNum type="alphaLcPeriod"/>
            </a:pPr>
            <a:r>
              <a:rPr lang="en" sz="1600">
                <a:solidFill>
                  <a:srgbClr val="22373A"/>
                </a:solidFill>
              </a:rPr>
              <a:t>Weights of 80% of the books can be predicted accurately using  this model.</a:t>
            </a:r>
            <a:endParaRPr sz="1600"/>
          </a:p>
          <a:p>
            <a:pPr marL="457200" indent="-330200">
              <a:lnSpc>
                <a:spcPct val="115000"/>
              </a:lnSpc>
              <a:buClr>
                <a:srgbClr val="E69138"/>
              </a:buClr>
              <a:buSzPts val="1600"/>
              <a:buAutoNum type="alphaLcPeriod"/>
            </a:pPr>
            <a:r>
              <a:rPr lang="en" sz="1600" i="1">
                <a:solidFill>
                  <a:srgbClr val="E69138"/>
                </a:solidFill>
              </a:rPr>
              <a:t>Books that are 10 cm</a:t>
            </a:r>
            <a:r>
              <a:rPr lang="en" sz="1600" i="1" baseline="30000">
                <a:solidFill>
                  <a:srgbClr val="E69138"/>
                </a:solidFill>
              </a:rPr>
              <a:t>3  </a:t>
            </a:r>
            <a:r>
              <a:rPr lang="en" sz="1600" i="1">
                <a:solidFill>
                  <a:srgbClr val="E69138"/>
                </a:solidFill>
              </a:rPr>
              <a:t>over average are expected to weigh 7g over average.</a:t>
            </a:r>
            <a:endParaRPr sz="1600" i="1">
              <a:solidFill>
                <a:srgbClr val="E69138"/>
              </a:solidFill>
            </a:endParaRPr>
          </a:p>
          <a:p>
            <a:pPr marL="457200" indent="-330200">
              <a:lnSpc>
                <a:spcPct val="115000"/>
              </a:lnSpc>
              <a:buClr>
                <a:srgbClr val="22373A"/>
              </a:buClr>
              <a:buSzPts val="1600"/>
              <a:buFont typeface="Arial"/>
              <a:buAutoNum type="alphaLcPeriod"/>
            </a:pPr>
            <a:r>
              <a:rPr lang="en" sz="1600">
                <a:solidFill>
                  <a:srgbClr val="22373A"/>
                </a:solidFill>
              </a:rPr>
              <a:t>The correlation between weight and volume is</a:t>
            </a:r>
            <a:br>
              <a:rPr lang="en" sz="1600">
                <a:solidFill>
                  <a:srgbClr val="22373A"/>
                </a:solidFill>
              </a:rPr>
            </a:br>
            <a:r>
              <a:rPr lang="en" sz="1600">
                <a:solidFill>
                  <a:srgbClr val="22373A"/>
                </a:solidFill>
              </a:rPr>
              <a:t>    R = 0.80</a:t>
            </a:r>
            <a:r>
              <a:rPr lang="en" sz="1600" baseline="30000">
                <a:solidFill>
                  <a:srgbClr val="22373A"/>
                </a:solidFill>
              </a:rPr>
              <a:t>2</a:t>
            </a:r>
            <a:r>
              <a:rPr lang="en" sz="1600">
                <a:solidFill>
                  <a:srgbClr val="22373A"/>
                </a:solidFill>
              </a:rPr>
              <a:t> = 0.64.</a:t>
            </a:r>
            <a:endParaRPr sz="1600">
              <a:solidFill>
                <a:srgbClr val="22373A"/>
              </a:solidFill>
            </a:endParaRPr>
          </a:p>
          <a:p>
            <a:pPr marL="457200" indent="-330200">
              <a:lnSpc>
                <a:spcPct val="115000"/>
              </a:lnSpc>
              <a:buClr>
                <a:srgbClr val="22373A"/>
              </a:buClr>
              <a:buSzPts val="1600"/>
              <a:buFont typeface="Arial"/>
              <a:buAutoNum type="alphaLcPeriod"/>
            </a:pPr>
            <a:r>
              <a:rPr lang="en" sz="1600">
                <a:solidFill>
                  <a:srgbClr val="22373A"/>
                </a:solidFill>
              </a:rPr>
              <a:t>The model underestimates the weight of the book with the  highest volume.</a:t>
            </a:r>
            <a:endParaRPr sz="1600">
              <a:solidFill>
                <a:srgbClr val="22373A"/>
              </a:solidFill>
            </a:endParaRPr>
          </a:p>
        </p:txBody>
      </p:sp>
    </p:spTree>
  </p:cSld>
  <p:clrMapOvr>
    <a:masterClrMapping/>
  </p:clrMapOvr>
  <p:transition>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7"/>
          <p:cNvSpPr txBox="1">
            <a:spLocks noGrp="1"/>
          </p:cNvSpPr>
          <p:nvPr>
            <p:ph type="title"/>
          </p:nvPr>
        </p:nvSpPr>
        <p:spPr>
          <a:xfrm>
            <a:off x="203108" y="984375"/>
            <a:ext cx="8737783" cy="298229"/>
          </a:xfrm>
          <a:prstGeom prst="rect">
            <a:avLst/>
          </a:prstGeom>
          <a:noFill/>
          <a:ln>
            <a:noFill/>
          </a:ln>
        </p:spPr>
        <p:txBody>
          <a:bodyPr spcFirstLastPara="1" wrap="square" lIns="0" tIns="0" rIns="0" bIns="0" anchor="t" anchorCtr="0">
            <a:noAutofit/>
          </a:bodyPr>
          <a:lstStyle/>
          <a:p>
            <a:pPr marL="25400"/>
            <a:r>
              <a:rPr lang="en"/>
              <a:t>Modeling weights of books using volume</a:t>
            </a:r>
            <a:endParaRPr sz="2500"/>
          </a:p>
        </p:txBody>
      </p:sp>
      <p:sp>
        <p:nvSpPr>
          <p:cNvPr id="220" name="Google Shape;220;p37"/>
          <p:cNvSpPr txBox="1">
            <a:spLocks noGrp="1"/>
          </p:cNvSpPr>
          <p:nvPr>
            <p:ph type="sldNum" idx="12"/>
          </p:nvPr>
        </p:nvSpPr>
        <p:spPr>
          <a:xfrm>
            <a:off x="8546895" y="5637637"/>
            <a:ext cx="419413" cy="181202"/>
          </a:xfrm>
          <a:prstGeom prst="rect">
            <a:avLst/>
          </a:prstGeom>
          <a:noFill/>
          <a:ln>
            <a:noFill/>
          </a:ln>
        </p:spPr>
        <p:txBody>
          <a:bodyPr spcFirstLastPara="1" wrap="square" lIns="0" tIns="0" rIns="0" bIns="0" anchor="t" anchorCtr="0">
            <a:noAutofit/>
          </a:bodyPr>
          <a:lstStyle/>
          <a:p>
            <a:r>
              <a:rPr lang="en"/>
              <a:t>5</a:t>
            </a:r>
            <a:endParaRPr sz="2500"/>
          </a:p>
        </p:txBody>
      </p:sp>
      <p:sp>
        <p:nvSpPr>
          <p:cNvPr id="221" name="Google Shape;221;p37"/>
          <p:cNvSpPr txBox="1"/>
          <p:nvPr/>
        </p:nvSpPr>
        <p:spPr>
          <a:xfrm>
            <a:off x="688850" y="1675111"/>
            <a:ext cx="7119900" cy="3705300"/>
          </a:xfrm>
          <a:prstGeom prst="rect">
            <a:avLst/>
          </a:prstGeom>
          <a:noFill/>
          <a:ln>
            <a:noFill/>
          </a:ln>
        </p:spPr>
        <p:txBody>
          <a:bodyPr spcFirstLastPara="1" wrap="square" lIns="0" tIns="0" rIns="0" bIns="0" anchor="t" anchorCtr="0">
            <a:noAutofit/>
          </a:bodyPr>
          <a:lstStyle/>
          <a:p>
            <a:pPr marL="25400"/>
            <a:r>
              <a:rPr lang="en" sz="1600" i="1" dirty="0">
                <a:solidFill>
                  <a:srgbClr val="22373A"/>
                </a:solidFill>
              </a:rPr>
              <a:t>abbreviated output of </a:t>
            </a:r>
            <a:r>
              <a:rPr lang="en" sz="1600" dirty="0" err="1">
                <a:solidFill>
                  <a:srgbClr val="22373A"/>
                </a:solidFill>
              </a:rPr>
              <a:t>lm</a:t>
            </a:r>
            <a:r>
              <a:rPr lang="en" sz="1600" dirty="0">
                <a:solidFill>
                  <a:srgbClr val="22373A"/>
                </a:solidFill>
              </a:rPr>
              <a:t>()</a:t>
            </a:r>
            <a:r>
              <a:rPr lang="en" sz="1600" i="1" dirty="0">
                <a:solidFill>
                  <a:srgbClr val="22373A"/>
                </a:solidFill>
              </a:rPr>
              <a:t>...</a:t>
            </a:r>
            <a:endParaRPr sz="1600" dirty="0"/>
          </a:p>
          <a:p>
            <a:endParaRPr sz="1600" dirty="0">
              <a:latin typeface="Times New Roman"/>
              <a:ea typeface="Times New Roman"/>
              <a:cs typeface="Times New Roman"/>
              <a:sym typeface="Times New Roman"/>
            </a:endParaRPr>
          </a:p>
          <a:p>
            <a:pPr>
              <a:spcBef>
                <a:spcPts val="100"/>
              </a:spcBef>
            </a:pPr>
            <a:endParaRPr sz="1600" dirty="0">
              <a:latin typeface="Times New Roman"/>
              <a:ea typeface="Times New Roman"/>
              <a:cs typeface="Times New Roman"/>
              <a:sym typeface="Times New Roman"/>
            </a:endParaRPr>
          </a:p>
          <a:p>
            <a:pPr marL="25400"/>
            <a:r>
              <a:rPr lang="en" sz="1600" dirty="0">
                <a:solidFill>
                  <a:srgbClr val="22373A"/>
                </a:solidFill>
                <a:latin typeface="Courier New"/>
                <a:ea typeface="Courier New"/>
                <a:cs typeface="Courier New"/>
                <a:sym typeface="Courier New"/>
              </a:rPr>
              <a:t>Coefficients:</a:t>
            </a:r>
            <a:endParaRPr sz="1600" dirty="0">
              <a:latin typeface="Courier New"/>
              <a:ea typeface="Courier New"/>
              <a:cs typeface="Courier New"/>
              <a:sym typeface="Courier New"/>
            </a:endParaRPr>
          </a:p>
          <a:p>
            <a:pPr>
              <a:spcBef>
                <a:spcPts val="400"/>
              </a:spcBef>
            </a:pPr>
            <a:r>
              <a:rPr lang="en" sz="1600" dirty="0">
                <a:solidFill>
                  <a:srgbClr val="22373A"/>
                </a:solidFill>
                <a:latin typeface="Courier New"/>
                <a:ea typeface="Courier New"/>
                <a:cs typeface="Courier New"/>
                <a:sym typeface="Courier New"/>
              </a:rPr>
              <a:t>             Estimate   Std. Error t value  </a:t>
            </a:r>
            <a:r>
              <a:rPr lang="en" sz="1600" dirty="0" err="1">
                <a:solidFill>
                  <a:srgbClr val="22373A"/>
                </a:solidFill>
                <a:latin typeface="Courier New"/>
                <a:ea typeface="Courier New"/>
                <a:cs typeface="Courier New"/>
                <a:sym typeface="Courier New"/>
              </a:rPr>
              <a:t>Pr</a:t>
            </a:r>
            <a:r>
              <a:rPr lang="en" sz="1600" dirty="0">
                <a:solidFill>
                  <a:srgbClr val="22373A"/>
                </a:solidFill>
                <a:latin typeface="Courier New"/>
                <a:ea typeface="Courier New"/>
                <a:cs typeface="Courier New"/>
                <a:sym typeface="Courier New"/>
              </a:rPr>
              <a:t>(&gt;|t|)</a:t>
            </a:r>
            <a:endParaRPr sz="1600" dirty="0">
              <a:solidFill>
                <a:srgbClr val="22373A"/>
              </a:solidFill>
              <a:latin typeface="Courier New"/>
              <a:ea typeface="Courier New"/>
              <a:cs typeface="Courier New"/>
              <a:sym typeface="Courier New"/>
            </a:endParaRPr>
          </a:p>
          <a:p>
            <a:pPr>
              <a:spcBef>
                <a:spcPts val="400"/>
              </a:spcBef>
              <a:buClr>
                <a:schemeClr val="dk1"/>
              </a:buClr>
              <a:buSzPts val="1100"/>
            </a:pPr>
            <a:r>
              <a:rPr lang="en" sz="1600" dirty="0">
                <a:solidFill>
                  <a:srgbClr val="22373A"/>
                </a:solidFill>
                <a:latin typeface="Courier New"/>
                <a:ea typeface="Courier New"/>
                <a:cs typeface="Courier New"/>
                <a:sym typeface="Courier New"/>
              </a:rPr>
              <a:t>(Intercept) 107.67931     88.37758   1.218     0.245</a:t>
            </a:r>
            <a:endParaRPr sz="1600" dirty="0">
              <a:solidFill>
                <a:srgbClr val="22373A"/>
              </a:solidFill>
              <a:latin typeface="Courier New"/>
              <a:ea typeface="Courier New"/>
              <a:cs typeface="Courier New"/>
              <a:sym typeface="Courier New"/>
            </a:endParaRPr>
          </a:p>
          <a:p>
            <a:pPr>
              <a:spcBef>
                <a:spcPts val="400"/>
              </a:spcBef>
              <a:buSzPts val="1100"/>
            </a:pPr>
            <a:r>
              <a:rPr lang="en" sz="1600" dirty="0">
                <a:solidFill>
                  <a:srgbClr val="22373A"/>
                </a:solidFill>
                <a:latin typeface="Courier New"/>
                <a:ea typeface="Courier New"/>
                <a:cs typeface="Courier New"/>
                <a:sym typeface="Courier New"/>
              </a:rPr>
              <a:t>Volume        0.70864      0.09746   7.271  6.26e-06</a:t>
            </a:r>
            <a:endParaRPr sz="1600" dirty="0">
              <a:solidFill>
                <a:srgbClr val="22373A"/>
              </a:solidFill>
              <a:latin typeface="Courier New"/>
              <a:ea typeface="Courier New"/>
              <a:cs typeface="Courier New"/>
              <a:sym typeface="Courier New"/>
            </a:endParaRPr>
          </a:p>
          <a:p>
            <a:pPr>
              <a:spcBef>
                <a:spcPts val="400"/>
              </a:spcBef>
              <a:buSzPts val="1100"/>
            </a:pPr>
            <a:endParaRPr sz="1600" dirty="0">
              <a:solidFill>
                <a:srgbClr val="22373A"/>
              </a:solidFill>
              <a:latin typeface="Courier New"/>
              <a:ea typeface="Courier New"/>
              <a:cs typeface="Courier New"/>
              <a:sym typeface="Courier New"/>
            </a:endParaRPr>
          </a:p>
          <a:p>
            <a:pPr>
              <a:spcBef>
                <a:spcPts val="400"/>
              </a:spcBef>
              <a:buSzPts val="1100"/>
            </a:pPr>
            <a:r>
              <a:rPr lang="en" sz="1600" dirty="0">
                <a:solidFill>
                  <a:srgbClr val="22373A"/>
                </a:solidFill>
                <a:latin typeface="Courier New"/>
                <a:ea typeface="Courier New"/>
                <a:cs typeface="Courier New"/>
                <a:sym typeface="Courier New"/>
              </a:rPr>
              <a:t>Residual standard error: 123.9 on 13 degrees of freedom  Multiple R-squared:  0.8026,Adjusted  R-squared: 0.7875</a:t>
            </a:r>
            <a:endParaRPr sz="1600" dirty="0">
              <a:solidFill>
                <a:srgbClr val="22373A"/>
              </a:solidFill>
              <a:latin typeface="Courier New"/>
              <a:ea typeface="Courier New"/>
              <a:cs typeface="Courier New"/>
              <a:sym typeface="Courier New"/>
            </a:endParaRPr>
          </a:p>
          <a:p>
            <a:pPr>
              <a:spcBef>
                <a:spcPts val="400"/>
              </a:spcBef>
              <a:buSzPts val="1100"/>
            </a:pPr>
            <a:r>
              <a:rPr lang="en" sz="1600" dirty="0">
                <a:solidFill>
                  <a:srgbClr val="22373A"/>
                </a:solidFill>
                <a:latin typeface="Courier New"/>
                <a:ea typeface="Courier New"/>
                <a:cs typeface="Courier New"/>
                <a:sym typeface="Courier New"/>
              </a:rPr>
              <a:t>F-statistic: 52.87 on 1 and 13  DF,  p-value: 6.262e-06</a:t>
            </a:r>
            <a:endParaRPr sz="1600" dirty="0">
              <a:solidFill>
                <a:srgbClr val="22373A"/>
              </a:solidFill>
              <a:latin typeface="Courier New"/>
              <a:ea typeface="Courier New"/>
              <a:cs typeface="Courier New"/>
              <a:sym typeface="Courier New"/>
            </a:endParaRPr>
          </a:p>
          <a:p>
            <a:pPr>
              <a:spcBef>
                <a:spcPts val="400"/>
              </a:spcBef>
              <a:buSzPts val="1100"/>
            </a:pPr>
            <a:endParaRPr sz="1600" dirty="0">
              <a:solidFill>
                <a:srgbClr val="22373A"/>
              </a:solidFill>
              <a:latin typeface="Courier New"/>
              <a:ea typeface="Courier New"/>
              <a:cs typeface="Courier New"/>
              <a:sym typeface="Courier New"/>
            </a:endParaRPr>
          </a:p>
        </p:txBody>
      </p:sp>
    </p:spTree>
  </p:cSld>
  <p:clrMapOvr>
    <a:masterClrMapping/>
  </p:clrMapOvr>
  <p:transition>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8"/>
          <p:cNvSpPr txBox="1">
            <a:spLocks noGrp="1"/>
          </p:cNvSpPr>
          <p:nvPr>
            <p:ph type="title"/>
          </p:nvPr>
        </p:nvSpPr>
        <p:spPr>
          <a:xfrm>
            <a:off x="203108" y="984375"/>
            <a:ext cx="8737783" cy="298229"/>
          </a:xfrm>
          <a:prstGeom prst="rect">
            <a:avLst/>
          </a:prstGeom>
          <a:noFill/>
          <a:ln>
            <a:noFill/>
          </a:ln>
        </p:spPr>
        <p:txBody>
          <a:bodyPr spcFirstLastPara="1" wrap="square" lIns="0" tIns="0" rIns="0" bIns="0" anchor="t" anchorCtr="0">
            <a:noAutofit/>
          </a:bodyPr>
          <a:lstStyle/>
          <a:p>
            <a:pPr marL="25400"/>
            <a:r>
              <a:rPr lang="en"/>
              <a:t>Weights of hardcover and paperback books</a:t>
            </a:r>
            <a:endParaRPr sz="2500"/>
          </a:p>
        </p:txBody>
      </p:sp>
      <p:sp>
        <p:nvSpPr>
          <p:cNvPr id="227" name="Google Shape;227;p38"/>
          <p:cNvSpPr/>
          <p:nvPr/>
        </p:nvSpPr>
        <p:spPr>
          <a:xfrm>
            <a:off x="613276" y="1495063"/>
            <a:ext cx="7913463" cy="122689"/>
          </a:xfrm>
          <a:custGeom>
            <a:avLst/>
            <a:gdLst/>
            <a:ahLst/>
            <a:cxnLst/>
            <a:rect l="l" t="t" r="r" b="b"/>
            <a:pathLst>
              <a:path w="120000" h="120000" extrusionOk="0">
                <a:moveTo>
                  <a:pt x="118470" y="0"/>
                </a:moveTo>
                <a:lnTo>
                  <a:pt x="1527" y="0"/>
                </a:lnTo>
                <a:lnTo>
                  <a:pt x="934" y="5826"/>
                </a:lnTo>
                <a:lnTo>
                  <a:pt x="448" y="21691"/>
                </a:lnTo>
                <a:lnTo>
                  <a:pt x="120" y="45172"/>
                </a:lnTo>
                <a:lnTo>
                  <a:pt x="0" y="73846"/>
                </a:lnTo>
                <a:lnTo>
                  <a:pt x="0" y="119758"/>
                </a:lnTo>
                <a:lnTo>
                  <a:pt x="119998" y="119758"/>
                </a:lnTo>
                <a:lnTo>
                  <a:pt x="119998" y="73846"/>
                </a:lnTo>
                <a:lnTo>
                  <a:pt x="119877" y="45172"/>
                </a:lnTo>
                <a:lnTo>
                  <a:pt x="119549" y="21691"/>
                </a:lnTo>
                <a:lnTo>
                  <a:pt x="119063" y="5826"/>
                </a:lnTo>
                <a:lnTo>
                  <a:pt x="118470"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228" name="Google Shape;228;p38"/>
          <p:cNvSpPr/>
          <p:nvPr/>
        </p:nvSpPr>
        <p:spPr>
          <a:xfrm>
            <a:off x="613276" y="1561094"/>
            <a:ext cx="7913463" cy="584188"/>
          </a:xfrm>
          <a:custGeom>
            <a:avLst/>
            <a:gdLst/>
            <a:ahLst/>
            <a:cxnLst/>
            <a:rect l="l" t="t" r="r" b="b"/>
            <a:pathLst>
              <a:path w="120000" h="120000" extrusionOk="0">
                <a:moveTo>
                  <a:pt x="119998" y="0"/>
                </a:moveTo>
                <a:lnTo>
                  <a:pt x="0" y="0"/>
                </a:lnTo>
                <a:lnTo>
                  <a:pt x="0" y="104346"/>
                </a:lnTo>
                <a:lnTo>
                  <a:pt x="120" y="110368"/>
                </a:lnTo>
                <a:lnTo>
                  <a:pt x="448" y="115299"/>
                </a:lnTo>
                <a:lnTo>
                  <a:pt x="934" y="118631"/>
                </a:lnTo>
                <a:lnTo>
                  <a:pt x="1527" y="119855"/>
                </a:lnTo>
                <a:lnTo>
                  <a:pt x="118470" y="119855"/>
                </a:lnTo>
                <a:lnTo>
                  <a:pt x="119063" y="118631"/>
                </a:lnTo>
                <a:lnTo>
                  <a:pt x="119549" y="115299"/>
                </a:lnTo>
                <a:lnTo>
                  <a:pt x="119877" y="110368"/>
                </a:lnTo>
                <a:lnTo>
                  <a:pt x="119998" y="104346"/>
                </a:lnTo>
                <a:lnTo>
                  <a:pt x="119998"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229" name="Google Shape;229;p38"/>
          <p:cNvSpPr txBox="1"/>
          <p:nvPr/>
        </p:nvSpPr>
        <p:spPr>
          <a:xfrm>
            <a:off x="688848" y="1484927"/>
            <a:ext cx="7762322" cy="615333"/>
          </a:xfrm>
          <a:prstGeom prst="rect">
            <a:avLst/>
          </a:prstGeom>
          <a:noFill/>
          <a:ln>
            <a:noFill/>
          </a:ln>
        </p:spPr>
        <p:txBody>
          <a:bodyPr spcFirstLastPara="1" wrap="square" lIns="0" tIns="0" rIns="0" bIns="0" anchor="t" anchorCtr="0">
            <a:noAutofit/>
          </a:bodyPr>
          <a:lstStyle/>
          <a:p>
            <a:pPr marL="25400" marR="12700">
              <a:lnSpc>
                <a:spcPct val="129899"/>
              </a:lnSpc>
            </a:pPr>
            <a:r>
              <a:rPr lang="en" sz="1800">
                <a:solidFill>
                  <a:srgbClr val="3884B7"/>
                </a:solidFill>
              </a:rPr>
              <a:t>Can you identify a trend in the relationship between volume and  weight of hardcover and paperback books?</a:t>
            </a:r>
            <a:endParaRPr sz="1800" i="1"/>
          </a:p>
        </p:txBody>
      </p:sp>
      <p:sp>
        <p:nvSpPr>
          <p:cNvPr id="230" name="Google Shape;230;p38"/>
          <p:cNvSpPr txBox="1">
            <a:spLocks noGrp="1"/>
          </p:cNvSpPr>
          <p:nvPr>
            <p:ph type="sldNum" idx="12"/>
          </p:nvPr>
        </p:nvSpPr>
        <p:spPr>
          <a:xfrm>
            <a:off x="8546895" y="5637637"/>
            <a:ext cx="419413" cy="181202"/>
          </a:xfrm>
          <a:prstGeom prst="rect">
            <a:avLst/>
          </a:prstGeom>
          <a:noFill/>
          <a:ln>
            <a:noFill/>
          </a:ln>
        </p:spPr>
        <p:txBody>
          <a:bodyPr spcFirstLastPara="1" wrap="square" lIns="0" tIns="0" rIns="0" bIns="0" anchor="t" anchorCtr="0">
            <a:noAutofit/>
          </a:bodyPr>
          <a:lstStyle/>
          <a:p>
            <a:r>
              <a:rPr lang="en"/>
              <a:t>6</a:t>
            </a:r>
            <a:endParaRPr sz="2500"/>
          </a:p>
        </p:txBody>
      </p:sp>
      <p:pic>
        <p:nvPicPr>
          <p:cNvPr id="231" name="Google Shape;231;p38"/>
          <p:cNvPicPr preferRelativeResize="0"/>
          <p:nvPr/>
        </p:nvPicPr>
        <p:blipFill>
          <a:blip r:embed="rId3">
            <a:alphaModFix/>
          </a:blip>
          <a:stretch>
            <a:fillRect/>
          </a:stretch>
        </p:blipFill>
        <p:spPr>
          <a:xfrm>
            <a:off x="2839051" y="2626101"/>
            <a:ext cx="3975225" cy="3192751"/>
          </a:xfrm>
          <a:prstGeom prst="rect">
            <a:avLst/>
          </a:prstGeom>
          <a:noFill/>
          <a:ln>
            <a:noFill/>
          </a:ln>
        </p:spPr>
      </p:pic>
    </p:spTree>
  </p:cSld>
  <p:clrMapOvr>
    <a:masterClrMapping/>
  </p:clrMapOvr>
  <p:transition>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9"/>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pPr marL="25400"/>
            <a:r>
              <a:rPr lang="en"/>
              <a:t>Weights of hardcover and paperback books</a:t>
            </a:r>
            <a:endParaRPr sz="2500"/>
          </a:p>
        </p:txBody>
      </p:sp>
      <p:sp>
        <p:nvSpPr>
          <p:cNvPr id="237" name="Google Shape;237;p39"/>
          <p:cNvSpPr/>
          <p:nvPr/>
        </p:nvSpPr>
        <p:spPr>
          <a:xfrm>
            <a:off x="613275" y="1495062"/>
            <a:ext cx="7913400" cy="122700"/>
          </a:xfrm>
          <a:custGeom>
            <a:avLst/>
            <a:gdLst/>
            <a:ahLst/>
            <a:cxnLst/>
            <a:rect l="l" t="t" r="r" b="b"/>
            <a:pathLst>
              <a:path w="120000" h="120000" extrusionOk="0">
                <a:moveTo>
                  <a:pt x="118470" y="0"/>
                </a:moveTo>
                <a:lnTo>
                  <a:pt x="1527" y="0"/>
                </a:lnTo>
                <a:lnTo>
                  <a:pt x="934" y="5826"/>
                </a:lnTo>
                <a:lnTo>
                  <a:pt x="448" y="21691"/>
                </a:lnTo>
                <a:lnTo>
                  <a:pt x="120" y="45172"/>
                </a:lnTo>
                <a:lnTo>
                  <a:pt x="0" y="73846"/>
                </a:lnTo>
                <a:lnTo>
                  <a:pt x="0" y="119758"/>
                </a:lnTo>
                <a:lnTo>
                  <a:pt x="119998" y="119758"/>
                </a:lnTo>
                <a:lnTo>
                  <a:pt x="119998" y="73846"/>
                </a:lnTo>
                <a:lnTo>
                  <a:pt x="119877" y="45172"/>
                </a:lnTo>
                <a:lnTo>
                  <a:pt x="119549" y="21691"/>
                </a:lnTo>
                <a:lnTo>
                  <a:pt x="119063" y="5826"/>
                </a:lnTo>
                <a:lnTo>
                  <a:pt x="118470"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238" name="Google Shape;238;p39"/>
          <p:cNvSpPr/>
          <p:nvPr/>
        </p:nvSpPr>
        <p:spPr>
          <a:xfrm>
            <a:off x="613275" y="1561094"/>
            <a:ext cx="7913400" cy="584100"/>
          </a:xfrm>
          <a:custGeom>
            <a:avLst/>
            <a:gdLst/>
            <a:ahLst/>
            <a:cxnLst/>
            <a:rect l="l" t="t" r="r" b="b"/>
            <a:pathLst>
              <a:path w="120000" h="120000" extrusionOk="0">
                <a:moveTo>
                  <a:pt x="119998" y="0"/>
                </a:moveTo>
                <a:lnTo>
                  <a:pt x="0" y="0"/>
                </a:lnTo>
                <a:lnTo>
                  <a:pt x="0" y="104346"/>
                </a:lnTo>
                <a:lnTo>
                  <a:pt x="120" y="110368"/>
                </a:lnTo>
                <a:lnTo>
                  <a:pt x="448" y="115299"/>
                </a:lnTo>
                <a:lnTo>
                  <a:pt x="934" y="118631"/>
                </a:lnTo>
                <a:lnTo>
                  <a:pt x="1527" y="119855"/>
                </a:lnTo>
                <a:lnTo>
                  <a:pt x="118470" y="119855"/>
                </a:lnTo>
                <a:lnTo>
                  <a:pt x="119063" y="118631"/>
                </a:lnTo>
                <a:lnTo>
                  <a:pt x="119549" y="115299"/>
                </a:lnTo>
                <a:lnTo>
                  <a:pt x="119877" y="110368"/>
                </a:lnTo>
                <a:lnTo>
                  <a:pt x="119998" y="104346"/>
                </a:lnTo>
                <a:lnTo>
                  <a:pt x="119998"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239" name="Google Shape;239;p39"/>
          <p:cNvSpPr txBox="1"/>
          <p:nvPr/>
        </p:nvSpPr>
        <p:spPr>
          <a:xfrm>
            <a:off x="688848" y="1484926"/>
            <a:ext cx="7762200" cy="615300"/>
          </a:xfrm>
          <a:prstGeom prst="rect">
            <a:avLst/>
          </a:prstGeom>
          <a:noFill/>
          <a:ln>
            <a:noFill/>
          </a:ln>
        </p:spPr>
        <p:txBody>
          <a:bodyPr spcFirstLastPara="1" wrap="square" lIns="0" tIns="0" rIns="0" bIns="0" anchor="t" anchorCtr="0">
            <a:noAutofit/>
          </a:bodyPr>
          <a:lstStyle/>
          <a:p>
            <a:pPr marL="25400" marR="12700">
              <a:lnSpc>
                <a:spcPct val="129899"/>
              </a:lnSpc>
            </a:pPr>
            <a:r>
              <a:rPr lang="en" sz="1800">
                <a:solidFill>
                  <a:srgbClr val="3884B7"/>
                </a:solidFill>
              </a:rPr>
              <a:t>Can you identify a trend in the relationship between volume and  weight of hardcover and paperback books?</a:t>
            </a:r>
            <a:endParaRPr sz="1800">
              <a:solidFill>
                <a:srgbClr val="3884B7"/>
              </a:solidFill>
            </a:endParaRPr>
          </a:p>
          <a:p>
            <a:pPr marR="12700">
              <a:lnSpc>
                <a:spcPct val="129899"/>
              </a:lnSpc>
            </a:pPr>
            <a:r>
              <a:rPr lang="en" sz="1800" i="1"/>
              <a:t>Paperbacks generally weigh less than hardcover books after controlling for the book's volume.</a:t>
            </a:r>
            <a:endParaRPr sz="1800" i="1"/>
          </a:p>
        </p:txBody>
      </p:sp>
      <p:sp>
        <p:nvSpPr>
          <p:cNvPr id="240" name="Google Shape;240;p39"/>
          <p:cNvSpPr txBox="1">
            <a:spLocks noGrp="1"/>
          </p:cNvSpPr>
          <p:nvPr>
            <p:ph type="sldNum" idx="12"/>
          </p:nvPr>
        </p:nvSpPr>
        <p:spPr>
          <a:xfrm>
            <a:off x="8546894" y="5637637"/>
            <a:ext cx="419400" cy="181200"/>
          </a:xfrm>
          <a:prstGeom prst="rect">
            <a:avLst/>
          </a:prstGeom>
          <a:noFill/>
          <a:ln>
            <a:noFill/>
          </a:ln>
        </p:spPr>
        <p:txBody>
          <a:bodyPr spcFirstLastPara="1" wrap="square" lIns="0" tIns="0" rIns="0" bIns="0" anchor="t" anchorCtr="0">
            <a:noAutofit/>
          </a:bodyPr>
          <a:lstStyle/>
          <a:p>
            <a:r>
              <a:rPr lang="en"/>
              <a:t>6</a:t>
            </a:r>
            <a:endParaRPr sz="2500"/>
          </a:p>
        </p:txBody>
      </p:sp>
      <p:pic>
        <p:nvPicPr>
          <p:cNvPr id="241" name="Google Shape;241;p39"/>
          <p:cNvPicPr preferRelativeResize="0"/>
          <p:nvPr/>
        </p:nvPicPr>
        <p:blipFill>
          <a:blip r:embed="rId3">
            <a:alphaModFix/>
          </a:blip>
          <a:stretch>
            <a:fillRect/>
          </a:stretch>
        </p:blipFill>
        <p:spPr>
          <a:xfrm>
            <a:off x="2839051" y="2626101"/>
            <a:ext cx="3975225" cy="3192751"/>
          </a:xfrm>
          <a:prstGeom prst="rect">
            <a:avLst/>
          </a:prstGeom>
          <a:noFill/>
          <a:ln>
            <a:noFill/>
          </a:ln>
        </p:spPr>
      </p:pic>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2"/>
          <p:cNvSpPr txBox="1">
            <a:spLocks noGrp="1"/>
          </p:cNvSpPr>
          <p:nvPr>
            <p:ph type="body" idx="1"/>
          </p:nvPr>
        </p:nvSpPr>
        <p:spPr>
          <a:xfrm flipH="1">
            <a:off x="457075" y="1305775"/>
            <a:ext cx="7822200" cy="4137900"/>
          </a:xfrm>
          <a:prstGeom prst="rect">
            <a:avLst/>
          </a:prstGeom>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SzPts val="2200"/>
              <a:buAutoNum type="alphaLcParenBoth"/>
            </a:pPr>
            <a:r>
              <a:rPr lang="en" sz="2200"/>
              <a:t>For each % point increase in HS graduate rate, % living in poverty is expected to increase on average by 64.68%.</a:t>
            </a:r>
            <a:endParaRPr sz="2200"/>
          </a:p>
          <a:p>
            <a:pPr marL="457200" lvl="0" indent="-368300" algn="l" rtl="0">
              <a:lnSpc>
                <a:spcPct val="115000"/>
              </a:lnSpc>
              <a:spcBef>
                <a:spcPts val="0"/>
              </a:spcBef>
              <a:spcAft>
                <a:spcPts val="0"/>
              </a:spcAft>
              <a:buSzPts val="2200"/>
              <a:buAutoNum type="alphaLcParenBoth"/>
            </a:pPr>
            <a:r>
              <a:rPr lang="en" sz="2200"/>
              <a:t>For each % point decrease in HS graduate rate, % living in poverty is expected to increase on average by 64.68%.</a:t>
            </a:r>
            <a:endParaRPr sz="2200"/>
          </a:p>
          <a:p>
            <a:pPr marL="457200" lvl="0" indent="-368300" algn="l" rtl="0">
              <a:lnSpc>
                <a:spcPct val="115000"/>
              </a:lnSpc>
              <a:spcBef>
                <a:spcPts val="0"/>
              </a:spcBef>
              <a:spcAft>
                <a:spcPts val="0"/>
              </a:spcAft>
              <a:buSzPts val="2200"/>
              <a:buAutoNum type="alphaLcParenBoth"/>
            </a:pPr>
            <a:r>
              <a:rPr lang="en" sz="2200"/>
              <a:t>Having no HS graduates leads to 64.68% of residents living below the poverty line.</a:t>
            </a:r>
            <a:endParaRPr sz="2200"/>
          </a:p>
          <a:p>
            <a:pPr marL="457200" lvl="0" indent="-368300" algn="l" rtl="0">
              <a:lnSpc>
                <a:spcPct val="115000"/>
              </a:lnSpc>
              <a:spcBef>
                <a:spcPts val="0"/>
              </a:spcBef>
              <a:spcAft>
                <a:spcPts val="0"/>
              </a:spcAft>
              <a:buClr>
                <a:srgbClr val="FF9900"/>
              </a:buClr>
              <a:buSzPts val="2200"/>
              <a:buAutoNum type="alphaLcParenBoth"/>
            </a:pPr>
            <a:r>
              <a:rPr lang="en" sz="2200" i="1">
                <a:solidFill>
                  <a:srgbClr val="FF9900"/>
                </a:solidFill>
              </a:rPr>
              <a:t>States with no HS graduates are expected on average to have 64.68% of residents living below the poverty line.</a:t>
            </a:r>
            <a:endParaRPr sz="2200" i="1">
              <a:solidFill>
                <a:srgbClr val="FF9900"/>
              </a:solidFill>
            </a:endParaRPr>
          </a:p>
          <a:p>
            <a:pPr marL="457200" lvl="0" indent="-368300" algn="l" rtl="0">
              <a:lnSpc>
                <a:spcPct val="115000"/>
              </a:lnSpc>
              <a:spcBef>
                <a:spcPts val="0"/>
              </a:spcBef>
              <a:spcAft>
                <a:spcPts val="0"/>
              </a:spcAft>
              <a:buSzPts val="2200"/>
              <a:buAutoNum type="alphaLcParenBoth"/>
            </a:pPr>
            <a:r>
              <a:rPr lang="en" sz="2200"/>
              <a:t>In states with no HS graduates % living in poverty is expected to increase on average by 64.68%.</a:t>
            </a:r>
            <a:endParaRPr sz="2200"/>
          </a:p>
        </p:txBody>
      </p:sp>
      <p:sp>
        <p:nvSpPr>
          <p:cNvPr id="293" name="Google Shape;293;p52"/>
          <p:cNvSpPr txBox="1">
            <a:spLocks noGrp="1"/>
          </p:cNvSpPr>
          <p:nvPr>
            <p:ph type="title"/>
          </p:nvPr>
        </p:nvSpPr>
        <p:spPr>
          <a:xfrm>
            <a:off x="457200" y="162763"/>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Which of the following is the correct interpretation of the intercept?</a:t>
            </a:r>
            <a:endParaRPr baseline="30000">
              <a:solidFill>
                <a:schemeClr val="accen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0"/>
          <p:cNvSpPr/>
          <p:nvPr/>
        </p:nvSpPr>
        <p:spPr>
          <a:xfrm>
            <a:off x="0" y="1423770"/>
            <a:ext cx="9140100" cy="4570500"/>
          </a:xfrm>
          <a:custGeom>
            <a:avLst/>
            <a:gdLst/>
            <a:ahLst/>
            <a:cxnLst/>
            <a:rect l="l" t="t" r="r" b="b"/>
            <a:pathLst>
              <a:path w="120000" h="120000" extrusionOk="0">
                <a:moveTo>
                  <a:pt x="0" y="119981"/>
                </a:moveTo>
                <a:lnTo>
                  <a:pt x="119995" y="119981"/>
                </a:lnTo>
                <a:lnTo>
                  <a:pt x="119995" y="0"/>
                </a:lnTo>
                <a:lnTo>
                  <a:pt x="0" y="0"/>
                </a:lnTo>
                <a:lnTo>
                  <a:pt x="0" y="119981"/>
                </a:lnTo>
                <a:close/>
              </a:path>
            </a:pathLst>
          </a:custGeom>
          <a:solidFill>
            <a:srgbClr val="F9F9F9"/>
          </a:solidFill>
          <a:ln>
            <a:noFill/>
          </a:ln>
        </p:spPr>
        <p:txBody>
          <a:bodyPr spcFirstLastPara="1" wrap="square" lIns="0" tIns="0" rIns="0" bIns="0" anchor="t" anchorCtr="0">
            <a:noAutofit/>
          </a:bodyPr>
          <a:lstStyle/>
          <a:p>
            <a:endParaRPr sz="3300">
              <a:latin typeface="Courier New"/>
              <a:ea typeface="Courier New"/>
              <a:cs typeface="Courier New"/>
              <a:sym typeface="Courier New"/>
            </a:endParaRPr>
          </a:p>
        </p:txBody>
      </p:sp>
      <p:sp>
        <p:nvSpPr>
          <p:cNvPr id="247" name="Google Shape;247;p40"/>
          <p:cNvSpPr/>
          <p:nvPr/>
        </p:nvSpPr>
        <p:spPr>
          <a:xfrm>
            <a:off x="1" y="857251"/>
            <a:ext cx="9140221" cy="567201"/>
          </a:xfrm>
          <a:custGeom>
            <a:avLst/>
            <a:gdLst/>
            <a:ahLst/>
            <a:cxnLst/>
            <a:rect l="l" t="t" r="r" b="b"/>
            <a:pathLst>
              <a:path w="120000" h="120000" extrusionOk="0">
                <a:moveTo>
                  <a:pt x="0" y="119855"/>
                </a:moveTo>
                <a:lnTo>
                  <a:pt x="119995" y="119855"/>
                </a:lnTo>
                <a:lnTo>
                  <a:pt x="119995" y="0"/>
                </a:lnTo>
                <a:lnTo>
                  <a:pt x="0" y="0"/>
                </a:lnTo>
                <a:lnTo>
                  <a:pt x="0" y="119855"/>
                </a:lnTo>
                <a:close/>
              </a:path>
            </a:pathLst>
          </a:custGeom>
          <a:solidFill>
            <a:srgbClr val="22373A"/>
          </a:solidFill>
          <a:ln>
            <a:noFill/>
          </a:ln>
        </p:spPr>
        <p:txBody>
          <a:bodyPr spcFirstLastPara="1" wrap="square" lIns="0" tIns="0" rIns="0" bIns="0" anchor="t" anchorCtr="0">
            <a:noAutofit/>
          </a:bodyPr>
          <a:lstStyle/>
          <a:p>
            <a:endParaRPr sz="3300"/>
          </a:p>
        </p:txBody>
      </p:sp>
      <p:sp>
        <p:nvSpPr>
          <p:cNvPr id="248" name="Google Shape;248;p40"/>
          <p:cNvSpPr txBox="1"/>
          <p:nvPr/>
        </p:nvSpPr>
        <p:spPr>
          <a:xfrm>
            <a:off x="203108" y="979222"/>
            <a:ext cx="7730835" cy="279353"/>
          </a:xfrm>
          <a:prstGeom prst="rect">
            <a:avLst/>
          </a:prstGeom>
          <a:noFill/>
          <a:ln>
            <a:noFill/>
          </a:ln>
        </p:spPr>
        <p:txBody>
          <a:bodyPr spcFirstLastPara="1" wrap="square" lIns="0" tIns="0" rIns="0" bIns="0" anchor="t" anchorCtr="0">
            <a:noAutofit/>
          </a:bodyPr>
          <a:lstStyle/>
          <a:p>
            <a:pPr marL="25400"/>
            <a:r>
              <a:rPr lang="en" sz="2000" b="1">
                <a:solidFill>
                  <a:srgbClr val="F9F9F9"/>
                </a:solidFill>
              </a:rPr>
              <a:t>Modeling weights of books using volume </a:t>
            </a:r>
            <a:r>
              <a:rPr lang="en" sz="2000" b="1" u="sng">
                <a:solidFill>
                  <a:srgbClr val="F9F9F9"/>
                </a:solidFill>
              </a:rPr>
              <a:t>and </a:t>
            </a:r>
            <a:r>
              <a:rPr lang="en" sz="2000" b="1">
                <a:solidFill>
                  <a:srgbClr val="F9F9F9"/>
                </a:solidFill>
              </a:rPr>
              <a:t>cover type</a:t>
            </a:r>
            <a:endParaRPr sz="2000"/>
          </a:p>
        </p:txBody>
      </p:sp>
      <p:sp>
        <p:nvSpPr>
          <p:cNvPr id="249" name="Google Shape;249;p40"/>
          <p:cNvSpPr txBox="1">
            <a:spLocks noGrp="1"/>
          </p:cNvSpPr>
          <p:nvPr>
            <p:ph type="sldNum" idx="12"/>
          </p:nvPr>
        </p:nvSpPr>
        <p:spPr>
          <a:xfrm>
            <a:off x="8546894" y="4780387"/>
            <a:ext cx="419413" cy="18120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241300" marR="0" lvl="0" indent="-12700" algn="l" rtl="0">
              <a:lnSpc>
                <a:spcPct val="111333"/>
              </a:lnSpc>
              <a:spcBef>
                <a:spcPts val="0"/>
              </a:spcBef>
              <a:spcAft>
                <a:spcPts val="0"/>
              </a:spcAft>
              <a:buClr>
                <a:srgbClr val="000000"/>
              </a:buClr>
              <a:buFont typeface="Arial"/>
              <a:buNone/>
              <a:defRPr sz="1400" b="0" i="0" u="none" strike="noStrike" cap="none">
                <a:solidFill>
                  <a:srgbClr val="22373A"/>
                </a:solidFill>
                <a:latin typeface="Arial"/>
                <a:ea typeface="Arial"/>
                <a:cs typeface="Arial"/>
                <a:sym typeface="Arial"/>
              </a:defRPr>
            </a:lvl1pPr>
            <a:lvl2pPr marL="241300" marR="0" lvl="1" indent="-12700" algn="l" rtl="0">
              <a:lnSpc>
                <a:spcPct val="111333"/>
              </a:lnSpc>
              <a:spcBef>
                <a:spcPts val="0"/>
              </a:spcBef>
              <a:spcAft>
                <a:spcPts val="0"/>
              </a:spcAft>
              <a:buClr>
                <a:srgbClr val="000000"/>
              </a:buClr>
              <a:buFont typeface="Arial"/>
              <a:buNone/>
              <a:defRPr sz="1400" b="0" i="0" u="none" strike="noStrike" cap="none">
                <a:solidFill>
                  <a:srgbClr val="22373A"/>
                </a:solidFill>
                <a:latin typeface="Arial"/>
                <a:ea typeface="Arial"/>
                <a:cs typeface="Arial"/>
                <a:sym typeface="Arial"/>
              </a:defRPr>
            </a:lvl2pPr>
            <a:lvl3pPr marL="241300" marR="0" lvl="2" indent="-12700" algn="l" rtl="0">
              <a:lnSpc>
                <a:spcPct val="111333"/>
              </a:lnSpc>
              <a:spcBef>
                <a:spcPts val="0"/>
              </a:spcBef>
              <a:spcAft>
                <a:spcPts val="0"/>
              </a:spcAft>
              <a:buClr>
                <a:srgbClr val="000000"/>
              </a:buClr>
              <a:buFont typeface="Arial"/>
              <a:buNone/>
              <a:defRPr sz="1400" b="0" i="0" u="none" strike="noStrike" cap="none">
                <a:solidFill>
                  <a:srgbClr val="22373A"/>
                </a:solidFill>
                <a:latin typeface="Arial"/>
                <a:ea typeface="Arial"/>
                <a:cs typeface="Arial"/>
                <a:sym typeface="Arial"/>
              </a:defRPr>
            </a:lvl3pPr>
            <a:lvl4pPr marL="241300" marR="0" lvl="3" indent="-12700" algn="l" rtl="0">
              <a:lnSpc>
                <a:spcPct val="111333"/>
              </a:lnSpc>
              <a:spcBef>
                <a:spcPts val="0"/>
              </a:spcBef>
              <a:spcAft>
                <a:spcPts val="0"/>
              </a:spcAft>
              <a:buClr>
                <a:srgbClr val="000000"/>
              </a:buClr>
              <a:buFont typeface="Arial"/>
              <a:buNone/>
              <a:defRPr sz="1400" b="0" i="0" u="none" strike="noStrike" cap="none">
                <a:solidFill>
                  <a:srgbClr val="22373A"/>
                </a:solidFill>
                <a:latin typeface="Arial"/>
                <a:ea typeface="Arial"/>
                <a:cs typeface="Arial"/>
                <a:sym typeface="Arial"/>
              </a:defRPr>
            </a:lvl4pPr>
            <a:lvl5pPr marL="241300" marR="0" lvl="4" indent="-12700" algn="l" rtl="0">
              <a:lnSpc>
                <a:spcPct val="111333"/>
              </a:lnSpc>
              <a:spcBef>
                <a:spcPts val="0"/>
              </a:spcBef>
              <a:spcAft>
                <a:spcPts val="0"/>
              </a:spcAft>
              <a:buClr>
                <a:srgbClr val="000000"/>
              </a:buClr>
              <a:buFont typeface="Arial"/>
              <a:buNone/>
              <a:defRPr sz="1400" b="0" i="0" u="none" strike="noStrike" cap="none">
                <a:solidFill>
                  <a:srgbClr val="22373A"/>
                </a:solidFill>
                <a:latin typeface="Arial"/>
                <a:ea typeface="Arial"/>
                <a:cs typeface="Arial"/>
                <a:sym typeface="Arial"/>
              </a:defRPr>
            </a:lvl5pPr>
            <a:lvl6pPr marL="241300" marR="0" lvl="5" indent="-12700" algn="l" rtl="0">
              <a:lnSpc>
                <a:spcPct val="111333"/>
              </a:lnSpc>
              <a:spcBef>
                <a:spcPts val="0"/>
              </a:spcBef>
              <a:spcAft>
                <a:spcPts val="0"/>
              </a:spcAft>
              <a:buClr>
                <a:srgbClr val="000000"/>
              </a:buClr>
              <a:buFont typeface="Arial"/>
              <a:buNone/>
              <a:defRPr sz="1400" b="0" i="0" u="none" strike="noStrike" cap="none">
                <a:solidFill>
                  <a:srgbClr val="22373A"/>
                </a:solidFill>
                <a:latin typeface="Arial"/>
                <a:ea typeface="Arial"/>
                <a:cs typeface="Arial"/>
                <a:sym typeface="Arial"/>
              </a:defRPr>
            </a:lvl6pPr>
            <a:lvl7pPr marL="241300" marR="0" lvl="6" indent="-12700" algn="l" rtl="0">
              <a:lnSpc>
                <a:spcPct val="111333"/>
              </a:lnSpc>
              <a:spcBef>
                <a:spcPts val="0"/>
              </a:spcBef>
              <a:spcAft>
                <a:spcPts val="0"/>
              </a:spcAft>
              <a:buClr>
                <a:srgbClr val="000000"/>
              </a:buClr>
              <a:buFont typeface="Arial"/>
              <a:buNone/>
              <a:defRPr sz="1400" b="0" i="0" u="none" strike="noStrike" cap="none">
                <a:solidFill>
                  <a:srgbClr val="22373A"/>
                </a:solidFill>
                <a:latin typeface="Arial"/>
                <a:ea typeface="Arial"/>
                <a:cs typeface="Arial"/>
                <a:sym typeface="Arial"/>
              </a:defRPr>
            </a:lvl7pPr>
            <a:lvl8pPr marL="241300" marR="0" lvl="7" indent="-12700" algn="l" rtl="0">
              <a:lnSpc>
                <a:spcPct val="111333"/>
              </a:lnSpc>
              <a:spcBef>
                <a:spcPts val="0"/>
              </a:spcBef>
              <a:spcAft>
                <a:spcPts val="0"/>
              </a:spcAft>
              <a:buClr>
                <a:srgbClr val="000000"/>
              </a:buClr>
              <a:buFont typeface="Arial"/>
              <a:buNone/>
              <a:defRPr sz="1400" b="0" i="0" u="none" strike="noStrike" cap="none">
                <a:solidFill>
                  <a:srgbClr val="22373A"/>
                </a:solidFill>
                <a:latin typeface="Arial"/>
                <a:ea typeface="Arial"/>
                <a:cs typeface="Arial"/>
                <a:sym typeface="Arial"/>
              </a:defRPr>
            </a:lvl8pPr>
            <a:lvl9pPr marL="241300" marR="0" lvl="8" indent="-12700" algn="l" rtl="0">
              <a:lnSpc>
                <a:spcPct val="111333"/>
              </a:lnSpc>
              <a:spcBef>
                <a:spcPts val="0"/>
              </a:spcBef>
              <a:spcAft>
                <a:spcPts val="0"/>
              </a:spcAft>
              <a:buClr>
                <a:srgbClr val="000000"/>
              </a:buClr>
              <a:buFont typeface="Arial"/>
              <a:buNone/>
              <a:defRPr sz="1400" b="0" i="0" u="none" strike="noStrike" cap="none">
                <a:solidFill>
                  <a:srgbClr val="22373A"/>
                </a:solidFill>
                <a:latin typeface="Arial"/>
                <a:ea typeface="Arial"/>
                <a:cs typeface="Arial"/>
                <a:sym typeface="Arial"/>
              </a:defRPr>
            </a:lvl9pPr>
          </a:lstStyle>
          <a:p>
            <a:pPr marL="241300" indent="-12700">
              <a:lnSpc>
                <a:spcPct val="111333"/>
              </a:lnSpc>
            </a:pPr>
            <a:fld id="{00000000-1234-1234-1234-123412341234}" type="slidenum">
              <a:rPr lang="en" smtClean="0"/>
              <a:pPr marL="241300" indent="-12700">
                <a:lnSpc>
                  <a:spcPct val="111333"/>
                </a:lnSpc>
              </a:pPr>
              <a:t>50</a:t>
            </a:fld>
            <a:endParaRPr sz="2500"/>
          </a:p>
        </p:txBody>
      </p:sp>
      <p:sp>
        <p:nvSpPr>
          <p:cNvPr id="250" name="Google Shape;250;p40"/>
          <p:cNvSpPr txBox="1"/>
          <p:nvPr/>
        </p:nvSpPr>
        <p:spPr>
          <a:xfrm>
            <a:off x="688849" y="1891819"/>
            <a:ext cx="1927041" cy="267084"/>
          </a:xfrm>
          <a:prstGeom prst="rect">
            <a:avLst/>
          </a:prstGeom>
          <a:noFill/>
          <a:ln>
            <a:noFill/>
          </a:ln>
        </p:spPr>
        <p:txBody>
          <a:bodyPr spcFirstLastPara="1" wrap="square" lIns="0" tIns="0" rIns="0" bIns="0" anchor="t" anchorCtr="0">
            <a:noAutofit/>
          </a:bodyPr>
          <a:lstStyle/>
          <a:p>
            <a:pPr marL="25400"/>
            <a:r>
              <a:rPr lang="en" sz="1900">
                <a:solidFill>
                  <a:srgbClr val="22373A"/>
                </a:solidFill>
                <a:latin typeface="Courier New"/>
                <a:ea typeface="Courier New"/>
                <a:cs typeface="Courier New"/>
                <a:sym typeface="Courier New"/>
              </a:rPr>
              <a:t>Coefficients:</a:t>
            </a:r>
            <a:endParaRPr sz="1900">
              <a:latin typeface="Courier New"/>
              <a:ea typeface="Courier New"/>
              <a:cs typeface="Courier New"/>
              <a:sym typeface="Courier New"/>
            </a:endParaRPr>
          </a:p>
        </p:txBody>
      </p:sp>
      <p:graphicFrame>
        <p:nvGraphicFramePr>
          <p:cNvPr id="251" name="Google Shape;251;p40"/>
          <p:cNvGraphicFramePr/>
          <p:nvPr/>
        </p:nvGraphicFramePr>
        <p:xfrm>
          <a:off x="669955" y="2177760"/>
          <a:ext cx="7878750" cy="1233000"/>
        </p:xfrm>
        <a:graphic>
          <a:graphicData uri="http://schemas.openxmlformats.org/drawingml/2006/table">
            <a:tbl>
              <a:tblPr firstRow="1" bandRow="1">
                <a:noFill/>
              </a:tblPr>
              <a:tblGrid>
                <a:gridCol w="1703200">
                  <a:extLst>
                    <a:ext uri="{9D8B030D-6E8A-4147-A177-3AD203B41FA5}">
                      <a16:colId xmlns:a16="http://schemas.microsoft.com/office/drawing/2014/main" val="20000"/>
                    </a:ext>
                  </a:extLst>
                </a:gridCol>
                <a:gridCol w="1586975">
                  <a:extLst>
                    <a:ext uri="{9D8B030D-6E8A-4147-A177-3AD203B41FA5}">
                      <a16:colId xmlns:a16="http://schemas.microsoft.com/office/drawing/2014/main" val="20001"/>
                    </a:ext>
                  </a:extLst>
                </a:gridCol>
                <a:gridCol w="1586975">
                  <a:extLst>
                    <a:ext uri="{9D8B030D-6E8A-4147-A177-3AD203B41FA5}">
                      <a16:colId xmlns:a16="http://schemas.microsoft.com/office/drawing/2014/main" val="20002"/>
                    </a:ext>
                  </a:extLst>
                </a:gridCol>
                <a:gridCol w="1154175">
                  <a:extLst>
                    <a:ext uri="{9D8B030D-6E8A-4147-A177-3AD203B41FA5}">
                      <a16:colId xmlns:a16="http://schemas.microsoft.com/office/drawing/2014/main" val="20003"/>
                    </a:ext>
                  </a:extLst>
                </a:gridCol>
                <a:gridCol w="1298425">
                  <a:extLst>
                    <a:ext uri="{9D8B030D-6E8A-4147-A177-3AD203B41FA5}">
                      <a16:colId xmlns:a16="http://schemas.microsoft.com/office/drawing/2014/main" val="20004"/>
                    </a:ext>
                  </a:extLst>
                </a:gridCol>
                <a:gridCol w="549000">
                  <a:extLst>
                    <a:ext uri="{9D8B030D-6E8A-4147-A177-3AD203B41FA5}">
                      <a16:colId xmlns:a16="http://schemas.microsoft.com/office/drawing/2014/main" val="20005"/>
                    </a:ext>
                  </a:extLst>
                </a:gridCol>
              </a:tblGrid>
              <a:tr h="300425">
                <a:tc>
                  <a:txBody>
                    <a:bodyPr/>
                    <a:lstStyle/>
                    <a:p>
                      <a:pPr marL="0" marR="0" lvl="0" indent="0" algn="l" rtl="0">
                        <a:spcBef>
                          <a:spcPts val="0"/>
                        </a:spcBef>
                        <a:spcAft>
                          <a:spcPts val="0"/>
                        </a:spcAft>
                        <a:buNone/>
                      </a:pPr>
                      <a:endParaRPr sz="1600" u="none" strike="noStrike" cap="none">
                        <a:latin typeface="Courier New"/>
                        <a:ea typeface="Courier New"/>
                        <a:cs typeface="Courier New"/>
                        <a:sym typeface="Courier New"/>
                      </a:endParaRPr>
                    </a:p>
                  </a:txBody>
                  <a:tcPr marL="0" marR="0" marT="0" marB="0">
                    <a:solidFill>
                      <a:srgbClr val="F9F9F9"/>
                    </a:solidFill>
                  </a:tcPr>
                </a:tc>
                <a:tc>
                  <a:txBody>
                    <a:bodyPr/>
                    <a:lstStyle/>
                    <a:p>
                      <a:pPr marL="0" marR="38100" lvl="0" indent="0" algn="r" rtl="0">
                        <a:lnSpc>
                          <a:spcPct val="100000"/>
                        </a:lnSpc>
                        <a:spcBef>
                          <a:spcPts val="0"/>
                        </a:spcBef>
                        <a:spcAft>
                          <a:spcPts val="0"/>
                        </a:spcAft>
                        <a:buNone/>
                      </a:pPr>
                      <a:r>
                        <a:rPr lang="en" sz="1600" u="none" strike="noStrike" cap="none">
                          <a:solidFill>
                            <a:srgbClr val="22373A"/>
                          </a:solidFill>
                          <a:latin typeface="Courier New"/>
                          <a:ea typeface="Courier New"/>
                          <a:cs typeface="Courier New"/>
                          <a:sym typeface="Courier New"/>
                        </a:rPr>
                        <a:t>Estimate</a:t>
                      </a:r>
                      <a:endParaRPr sz="1600" u="none" strike="noStrike" cap="none">
                        <a:latin typeface="Courier New"/>
                        <a:ea typeface="Courier New"/>
                        <a:cs typeface="Courier New"/>
                        <a:sym typeface="Courier New"/>
                      </a:endParaRPr>
                    </a:p>
                  </a:txBody>
                  <a:tcPr marL="0" marR="0" marT="0" marB="0">
                    <a:solidFill>
                      <a:srgbClr val="F9F9F9"/>
                    </a:solidFill>
                  </a:tcPr>
                </a:tc>
                <a:tc>
                  <a:txBody>
                    <a:bodyPr/>
                    <a:lstStyle/>
                    <a:p>
                      <a:pPr marL="0" marR="38100" lvl="0" indent="0" algn="r" rtl="0">
                        <a:lnSpc>
                          <a:spcPct val="100000"/>
                        </a:lnSpc>
                        <a:spcBef>
                          <a:spcPts val="0"/>
                        </a:spcBef>
                        <a:spcAft>
                          <a:spcPts val="0"/>
                        </a:spcAft>
                        <a:buNone/>
                      </a:pPr>
                      <a:r>
                        <a:rPr lang="en" sz="1600" u="none" strike="noStrike" cap="none">
                          <a:solidFill>
                            <a:srgbClr val="22373A"/>
                          </a:solidFill>
                          <a:latin typeface="Courier New"/>
                          <a:ea typeface="Courier New"/>
                          <a:cs typeface="Courier New"/>
                          <a:sym typeface="Courier New"/>
                        </a:rPr>
                        <a:t>Std. Error</a:t>
                      </a:r>
                      <a:endParaRPr sz="1600" u="none" strike="noStrike" cap="none">
                        <a:latin typeface="Courier New"/>
                        <a:ea typeface="Courier New"/>
                        <a:cs typeface="Courier New"/>
                        <a:sym typeface="Courier New"/>
                      </a:endParaRPr>
                    </a:p>
                  </a:txBody>
                  <a:tcPr marL="0" marR="0" marT="0" marB="0">
                    <a:solidFill>
                      <a:srgbClr val="F9F9F9"/>
                    </a:solidFill>
                  </a:tcPr>
                </a:tc>
                <a:tc>
                  <a:txBody>
                    <a:bodyPr/>
                    <a:lstStyle/>
                    <a:p>
                      <a:pPr marL="0" marR="38100" lvl="0" indent="0" algn="r" rtl="0">
                        <a:lnSpc>
                          <a:spcPct val="100000"/>
                        </a:lnSpc>
                        <a:spcBef>
                          <a:spcPts val="0"/>
                        </a:spcBef>
                        <a:spcAft>
                          <a:spcPts val="0"/>
                        </a:spcAft>
                        <a:buNone/>
                      </a:pPr>
                      <a:r>
                        <a:rPr lang="en" sz="1600" u="none" strike="noStrike" cap="none">
                          <a:solidFill>
                            <a:srgbClr val="22373A"/>
                          </a:solidFill>
                          <a:latin typeface="Courier New"/>
                          <a:ea typeface="Courier New"/>
                          <a:cs typeface="Courier New"/>
                          <a:sym typeface="Courier New"/>
                        </a:rPr>
                        <a:t>t value</a:t>
                      </a:r>
                      <a:endParaRPr sz="1600" u="none" strike="noStrike" cap="none">
                        <a:latin typeface="Courier New"/>
                        <a:ea typeface="Courier New"/>
                        <a:cs typeface="Courier New"/>
                        <a:sym typeface="Courier New"/>
                      </a:endParaRPr>
                    </a:p>
                  </a:txBody>
                  <a:tcPr marL="0" marR="0" marT="0" marB="0">
                    <a:solidFill>
                      <a:srgbClr val="F9F9F9"/>
                    </a:solidFill>
                  </a:tcPr>
                </a:tc>
                <a:tc>
                  <a:txBody>
                    <a:bodyPr/>
                    <a:lstStyle/>
                    <a:p>
                      <a:pPr marL="0" marR="38100" lvl="0" indent="0" algn="r" rtl="0">
                        <a:lnSpc>
                          <a:spcPct val="100000"/>
                        </a:lnSpc>
                        <a:spcBef>
                          <a:spcPts val="0"/>
                        </a:spcBef>
                        <a:spcAft>
                          <a:spcPts val="0"/>
                        </a:spcAft>
                        <a:buNone/>
                      </a:pPr>
                      <a:r>
                        <a:rPr lang="en" sz="1600" u="none" strike="noStrike" cap="none">
                          <a:solidFill>
                            <a:srgbClr val="22373A"/>
                          </a:solidFill>
                          <a:latin typeface="Courier New"/>
                          <a:ea typeface="Courier New"/>
                          <a:cs typeface="Courier New"/>
                          <a:sym typeface="Courier New"/>
                        </a:rPr>
                        <a:t>Pr(&gt;|t|)</a:t>
                      </a:r>
                      <a:endParaRPr sz="1600" u="none" strike="noStrike" cap="none">
                        <a:latin typeface="Courier New"/>
                        <a:ea typeface="Courier New"/>
                        <a:cs typeface="Courier New"/>
                        <a:sym typeface="Courier New"/>
                      </a:endParaRPr>
                    </a:p>
                  </a:txBody>
                  <a:tcPr marL="0" marR="0" marT="0" marB="0">
                    <a:solidFill>
                      <a:srgbClr val="F9F9F9"/>
                    </a:solidFill>
                  </a:tcPr>
                </a:tc>
                <a:tc>
                  <a:txBody>
                    <a:bodyPr/>
                    <a:lstStyle/>
                    <a:p>
                      <a:pPr marL="0" marR="0" lvl="0" indent="0" algn="l" rtl="0">
                        <a:spcBef>
                          <a:spcPts val="0"/>
                        </a:spcBef>
                        <a:spcAft>
                          <a:spcPts val="0"/>
                        </a:spcAft>
                        <a:buNone/>
                      </a:pPr>
                      <a:endParaRPr sz="1600" u="none" strike="noStrike" cap="none">
                        <a:latin typeface="Courier New"/>
                        <a:ea typeface="Courier New"/>
                        <a:cs typeface="Courier New"/>
                        <a:sym typeface="Courier New"/>
                      </a:endParaRPr>
                    </a:p>
                  </a:txBody>
                  <a:tcPr marL="0" marR="0" marT="0" marB="0">
                    <a:solidFill>
                      <a:srgbClr val="F9F9F9"/>
                    </a:solidFill>
                  </a:tcPr>
                </a:tc>
                <a:extLst>
                  <a:ext uri="{0D108BD9-81ED-4DB2-BD59-A6C34878D82A}">
                    <a16:rowId xmlns:a16="http://schemas.microsoft.com/office/drawing/2014/main" val="10000"/>
                  </a:ext>
                </a:extLst>
              </a:tr>
              <a:tr h="294075">
                <a:tc>
                  <a:txBody>
                    <a:bodyPr/>
                    <a:lstStyle/>
                    <a:p>
                      <a:pPr marL="38100" marR="0" lvl="0" indent="-25400" algn="l" rtl="0">
                        <a:lnSpc>
                          <a:spcPct val="100000"/>
                        </a:lnSpc>
                        <a:spcBef>
                          <a:spcPts val="0"/>
                        </a:spcBef>
                        <a:spcAft>
                          <a:spcPts val="0"/>
                        </a:spcAft>
                        <a:buNone/>
                      </a:pPr>
                      <a:r>
                        <a:rPr lang="en" sz="1600" u="none" strike="noStrike" cap="none">
                          <a:solidFill>
                            <a:srgbClr val="22373A"/>
                          </a:solidFill>
                          <a:latin typeface="Courier New"/>
                          <a:ea typeface="Courier New"/>
                          <a:cs typeface="Courier New"/>
                          <a:sym typeface="Courier New"/>
                        </a:rPr>
                        <a:t>(Intercept)</a:t>
                      </a:r>
                      <a:endParaRPr sz="1600" u="none" strike="noStrike" cap="none">
                        <a:latin typeface="Courier New"/>
                        <a:ea typeface="Courier New"/>
                        <a:cs typeface="Courier New"/>
                        <a:sym typeface="Courier New"/>
                      </a:endParaRPr>
                    </a:p>
                  </a:txBody>
                  <a:tcPr marL="0" marR="0" marT="0" marB="0">
                    <a:solidFill>
                      <a:srgbClr val="F9F9F9"/>
                    </a:solidFill>
                  </a:tcPr>
                </a:tc>
                <a:tc>
                  <a:txBody>
                    <a:bodyPr/>
                    <a:lstStyle/>
                    <a:p>
                      <a:pPr marL="0" marR="38100" lvl="0" indent="0" algn="r" rtl="0">
                        <a:lnSpc>
                          <a:spcPct val="100000"/>
                        </a:lnSpc>
                        <a:spcBef>
                          <a:spcPts val="0"/>
                        </a:spcBef>
                        <a:spcAft>
                          <a:spcPts val="0"/>
                        </a:spcAft>
                        <a:buNone/>
                      </a:pPr>
                      <a:r>
                        <a:rPr lang="en" sz="1600" u="none" strike="noStrike" cap="none">
                          <a:solidFill>
                            <a:srgbClr val="22373A"/>
                          </a:solidFill>
                          <a:latin typeface="Courier New"/>
                          <a:ea typeface="Courier New"/>
                          <a:cs typeface="Courier New"/>
                          <a:sym typeface="Courier New"/>
                        </a:rPr>
                        <a:t>197.96284</a:t>
                      </a:r>
                      <a:endParaRPr sz="1600" u="none" strike="noStrike" cap="none">
                        <a:latin typeface="Courier New"/>
                        <a:ea typeface="Courier New"/>
                        <a:cs typeface="Courier New"/>
                        <a:sym typeface="Courier New"/>
                      </a:endParaRPr>
                    </a:p>
                  </a:txBody>
                  <a:tcPr marL="0" marR="0" marT="0" marB="0">
                    <a:solidFill>
                      <a:srgbClr val="F9F9F9"/>
                    </a:solidFill>
                  </a:tcPr>
                </a:tc>
                <a:tc>
                  <a:txBody>
                    <a:bodyPr/>
                    <a:lstStyle/>
                    <a:p>
                      <a:pPr marL="0" marR="38100" lvl="0" indent="0" algn="r" rtl="0">
                        <a:lnSpc>
                          <a:spcPct val="100000"/>
                        </a:lnSpc>
                        <a:spcBef>
                          <a:spcPts val="0"/>
                        </a:spcBef>
                        <a:spcAft>
                          <a:spcPts val="0"/>
                        </a:spcAft>
                        <a:buNone/>
                      </a:pPr>
                      <a:r>
                        <a:rPr lang="en" sz="1600" u="none" strike="noStrike" cap="none">
                          <a:solidFill>
                            <a:srgbClr val="22373A"/>
                          </a:solidFill>
                          <a:latin typeface="Courier New"/>
                          <a:ea typeface="Courier New"/>
                          <a:cs typeface="Courier New"/>
                          <a:sym typeface="Courier New"/>
                        </a:rPr>
                        <a:t>59.19274</a:t>
                      </a:r>
                      <a:endParaRPr sz="1600" u="none" strike="noStrike" cap="none">
                        <a:latin typeface="Courier New"/>
                        <a:ea typeface="Courier New"/>
                        <a:cs typeface="Courier New"/>
                        <a:sym typeface="Courier New"/>
                      </a:endParaRPr>
                    </a:p>
                  </a:txBody>
                  <a:tcPr marL="0" marR="0" marT="0" marB="0">
                    <a:solidFill>
                      <a:srgbClr val="F9F9F9"/>
                    </a:solidFill>
                  </a:tcPr>
                </a:tc>
                <a:tc>
                  <a:txBody>
                    <a:bodyPr/>
                    <a:lstStyle/>
                    <a:p>
                      <a:pPr marL="0" marR="38100" lvl="0" indent="0" algn="r" rtl="0">
                        <a:lnSpc>
                          <a:spcPct val="100000"/>
                        </a:lnSpc>
                        <a:spcBef>
                          <a:spcPts val="0"/>
                        </a:spcBef>
                        <a:spcAft>
                          <a:spcPts val="0"/>
                        </a:spcAft>
                        <a:buNone/>
                      </a:pPr>
                      <a:r>
                        <a:rPr lang="en" sz="1600" u="none" strike="noStrike" cap="none">
                          <a:solidFill>
                            <a:srgbClr val="22373A"/>
                          </a:solidFill>
                          <a:latin typeface="Courier New"/>
                          <a:ea typeface="Courier New"/>
                          <a:cs typeface="Courier New"/>
                          <a:sym typeface="Courier New"/>
                        </a:rPr>
                        <a:t>3.344</a:t>
                      </a:r>
                      <a:endParaRPr sz="1600" u="none" strike="noStrike" cap="none">
                        <a:latin typeface="Courier New"/>
                        <a:ea typeface="Courier New"/>
                        <a:cs typeface="Courier New"/>
                        <a:sym typeface="Courier New"/>
                      </a:endParaRPr>
                    </a:p>
                  </a:txBody>
                  <a:tcPr marL="0" marR="0" marT="0" marB="0">
                    <a:solidFill>
                      <a:srgbClr val="F9F9F9"/>
                    </a:solidFill>
                  </a:tcPr>
                </a:tc>
                <a:tc>
                  <a:txBody>
                    <a:bodyPr/>
                    <a:lstStyle/>
                    <a:p>
                      <a:pPr marL="0" marR="38100" lvl="0" indent="0" algn="r" rtl="0">
                        <a:lnSpc>
                          <a:spcPct val="100000"/>
                        </a:lnSpc>
                        <a:spcBef>
                          <a:spcPts val="0"/>
                        </a:spcBef>
                        <a:spcAft>
                          <a:spcPts val="0"/>
                        </a:spcAft>
                        <a:buNone/>
                      </a:pPr>
                      <a:r>
                        <a:rPr lang="en" sz="1600" u="none" strike="noStrike" cap="none">
                          <a:solidFill>
                            <a:srgbClr val="22373A"/>
                          </a:solidFill>
                          <a:latin typeface="Courier New"/>
                          <a:ea typeface="Courier New"/>
                          <a:cs typeface="Courier New"/>
                          <a:sym typeface="Courier New"/>
                        </a:rPr>
                        <a:t>0.005841</a:t>
                      </a:r>
                      <a:endParaRPr sz="1600" u="none" strike="noStrike" cap="none">
                        <a:latin typeface="Courier New"/>
                        <a:ea typeface="Courier New"/>
                        <a:cs typeface="Courier New"/>
                        <a:sym typeface="Courier New"/>
                      </a:endParaRPr>
                    </a:p>
                  </a:txBody>
                  <a:tcPr marL="0" marR="0" marT="0" marB="0">
                    <a:solidFill>
                      <a:srgbClr val="F9F9F9"/>
                    </a:solidFill>
                  </a:tcPr>
                </a:tc>
                <a:tc>
                  <a:txBody>
                    <a:bodyPr/>
                    <a:lstStyle/>
                    <a:p>
                      <a:pPr marL="0" marR="76200" lvl="0" indent="0" algn="ctr" rtl="0">
                        <a:lnSpc>
                          <a:spcPct val="100000"/>
                        </a:lnSpc>
                        <a:spcBef>
                          <a:spcPts val="0"/>
                        </a:spcBef>
                        <a:spcAft>
                          <a:spcPts val="0"/>
                        </a:spcAft>
                        <a:buNone/>
                      </a:pPr>
                      <a:r>
                        <a:rPr lang="en" sz="1600" u="none" strike="noStrike" cap="none">
                          <a:solidFill>
                            <a:srgbClr val="22373A"/>
                          </a:solidFill>
                          <a:latin typeface="Courier New"/>
                          <a:ea typeface="Courier New"/>
                          <a:cs typeface="Courier New"/>
                          <a:sym typeface="Courier New"/>
                        </a:rPr>
                        <a:t>**</a:t>
                      </a:r>
                      <a:endParaRPr sz="1600" u="none" strike="noStrike" cap="none">
                        <a:latin typeface="Courier New"/>
                        <a:ea typeface="Courier New"/>
                        <a:cs typeface="Courier New"/>
                        <a:sym typeface="Courier New"/>
                      </a:endParaRPr>
                    </a:p>
                  </a:txBody>
                  <a:tcPr marL="0" marR="0" marT="0" marB="0">
                    <a:solidFill>
                      <a:srgbClr val="F9F9F9"/>
                    </a:solidFill>
                  </a:tcPr>
                </a:tc>
                <a:extLst>
                  <a:ext uri="{0D108BD9-81ED-4DB2-BD59-A6C34878D82A}">
                    <a16:rowId xmlns:a16="http://schemas.microsoft.com/office/drawing/2014/main" val="10001"/>
                  </a:ext>
                </a:extLst>
              </a:tr>
              <a:tr h="294125">
                <a:tc>
                  <a:txBody>
                    <a:bodyPr/>
                    <a:lstStyle/>
                    <a:p>
                      <a:pPr marL="38100" marR="0" lvl="0" indent="-25400" algn="l" rtl="0">
                        <a:lnSpc>
                          <a:spcPct val="100000"/>
                        </a:lnSpc>
                        <a:spcBef>
                          <a:spcPts val="0"/>
                        </a:spcBef>
                        <a:spcAft>
                          <a:spcPts val="0"/>
                        </a:spcAft>
                        <a:buNone/>
                      </a:pPr>
                      <a:r>
                        <a:rPr lang="en" sz="1600" u="none" strike="noStrike" cap="none">
                          <a:solidFill>
                            <a:srgbClr val="22373A"/>
                          </a:solidFill>
                          <a:latin typeface="Courier New"/>
                          <a:ea typeface="Courier New"/>
                          <a:cs typeface="Courier New"/>
                          <a:sym typeface="Courier New"/>
                        </a:rPr>
                        <a:t>volume</a:t>
                      </a:r>
                      <a:endParaRPr sz="1600" u="none" strike="noStrike" cap="none">
                        <a:latin typeface="Courier New"/>
                        <a:ea typeface="Courier New"/>
                        <a:cs typeface="Courier New"/>
                        <a:sym typeface="Courier New"/>
                      </a:endParaRPr>
                    </a:p>
                  </a:txBody>
                  <a:tcPr marL="0" marR="0" marT="0" marB="0">
                    <a:solidFill>
                      <a:srgbClr val="F9F9F9"/>
                    </a:solidFill>
                  </a:tcPr>
                </a:tc>
                <a:tc>
                  <a:txBody>
                    <a:bodyPr/>
                    <a:lstStyle/>
                    <a:p>
                      <a:pPr marL="0" marR="38100" lvl="0" indent="0" algn="r" rtl="0">
                        <a:lnSpc>
                          <a:spcPct val="100000"/>
                        </a:lnSpc>
                        <a:spcBef>
                          <a:spcPts val="0"/>
                        </a:spcBef>
                        <a:spcAft>
                          <a:spcPts val="0"/>
                        </a:spcAft>
                        <a:buNone/>
                      </a:pPr>
                      <a:r>
                        <a:rPr lang="en" sz="1600" u="none" strike="noStrike" cap="none">
                          <a:solidFill>
                            <a:srgbClr val="22373A"/>
                          </a:solidFill>
                          <a:latin typeface="Courier New"/>
                          <a:ea typeface="Courier New"/>
                          <a:cs typeface="Courier New"/>
                          <a:sym typeface="Courier New"/>
                        </a:rPr>
                        <a:t>0.71795</a:t>
                      </a:r>
                      <a:endParaRPr sz="1600" u="none" strike="noStrike" cap="none">
                        <a:latin typeface="Courier New"/>
                        <a:ea typeface="Courier New"/>
                        <a:cs typeface="Courier New"/>
                        <a:sym typeface="Courier New"/>
                      </a:endParaRPr>
                    </a:p>
                  </a:txBody>
                  <a:tcPr marL="0" marR="0" marT="0" marB="0">
                    <a:solidFill>
                      <a:srgbClr val="F9F9F9"/>
                    </a:solidFill>
                  </a:tcPr>
                </a:tc>
                <a:tc>
                  <a:txBody>
                    <a:bodyPr/>
                    <a:lstStyle/>
                    <a:p>
                      <a:pPr marL="0" marR="38100" lvl="0" indent="0" algn="r" rtl="0">
                        <a:lnSpc>
                          <a:spcPct val="100000"/>
                        </a:lnSpc>
                        <a:spcBef>
                          <a:spcPts val="0"/>
                        </a:spcBef>
                        <a:spcAft>
                          <a:spcPts val="0"/>
                        </a:spcAft>
                        <a:buNone/>
                      </a:pPr>
                      <a:r>
                        <a:rPr lang="en" sz="1600" u="none" strike="noStrike" cap="none">
                          <a:solidFill>
                            <a:srgbClr val="22373A"/>
                          </a:solidFill>
                          <a:latin typeface="Courier New"/>
                          <a:ea typeface="Courier New"/>
                          <a:cs typeface="Courier New"/>
                          <a:sym typeface="Courier New"/>
                        </a:rPr>
                        <a:t>0.06153</a:t>
                      </a:r>
                      <a:endParaRPr sz="1600" u="none" strike="noStrike" cap="none">
                        <a:latin typeface="Courier New"/>
                        <a:ea typeface="Courier New"/>
                        <a:cs typeface="Courier New"/>
                        <a:sym typeface="Courier New"/>
                      </a:endParaRPr>
                    </a:p>
                  </a:txBody>
                  <a:tcPr marL="0" marR="0" marT="0" marB="0">
                    <a:solidFill>
                      <a:srgbClr val="F9F9F9"/>
                    </a:solidFill>
                  </a:tcPr>
                </a:tc>
                <a:tc>
                  <a:txBody>
                    <a:bodyPr/>
                    <a:lstStyle/>
                    <a:p>
                      <a:pPr marL="0" marR="38100" lvl="0" indent="0" algn="r" rtl="0">
                        <a:lnSpc>
                          <a:spcPct val="100000"/>
                        </a:lnSpc>
                        <a:spcBef>
                          <a:spcPts val="0"/>
                        </a:spcBef>
                        <a:spcAft>
                          <a:spcPts val="0"/>
                        </a:spcAft>
                        <a:buNone/>
                      </a:pPr>
                      <a:r>
                        <a:rPr lang="en" sz="1600" u="none" strike="noStrike" cap="none">
                          <a:solidFill>
                            <a:srgbClr val="22373A"/>
                          </a:solidFill>
                          <a:latin typeface="Courier New"/>
                          <a:ea typeface="Courier New"/>
                          <a:cs typeface="Courier New"/>
                          <a:sym typeface="Courier New"/>
                        </a:rPr>
                        <a:t>11.669</a:t>
                      </a:r>
                      <a:endParaRPr sz="1600" u="none" strike="noStrike" cap="none">
                        <a:latin typeface="Courier New"/>
                        <a:ea typeface="Courier New"/>
                        <a:cs typeface="Courier New"/>
                        <a:sym typeface="Courier New"/>
                      </a:endParaRPr>
                    </a:p>
                  </a:txBody>
                  <a:tcPr marL="0" marR="0" marT="0" marB="0">
                    <a:solidFill>
                      <a:srgbClr val="F9F9F9"/>
                    </a:solidFill>
                  </a:tcPr>
                </a:tc>
                <a:tc>
                  <a:txBody>
                    <a:bodyPr/>
                    <a:lstStyle/>
                    <a:p>
                      <a:pPr marL="0" marR="38100" lvl="0" indent="0" algn="r" rtl="0">
                        <a:lnSpc>
                          <a:spcPct val="100000"/>
                        </a:lnSpc>
                        <a:spcBef>
                          <a:spcPts val="0"/>
                        </a:spcBef>
                        <a:spcAft>
                          <a:spcPts val="0"/>
                        </a:spcAft>
                        <a:buNone/>
                      </a:pPr>
                      <a:r>
                        <a:rPr lang="en" sz="1600" u="none" strike="noStrike" cap="none">
                          <a:solidFill>
                            <a:srgbClr val="22373A"/>
                          </a:solidFill>
                          <a:latin typeface="Courier New"/>
                          <a:ea typeface="Courier New"/>
                          <a:cs typeface="Courier New"/>
                          <a:sym typeface="Courier New"/>
                        </a:rPr>
                        <a:t>6.6e-08</a:t>
                      </a:r>
                      <a:endParaRPr sz="1600" u="none" strike="noStrike" cap="none">
                        <a:latin typeface="Courier New"/>
                        <a:ea typeface="Courier New"/>
                        <a:cs typeface="Courier New"/>
                        <a:sym typeface="Courier New"/>
                      </a:endParaRPr>
                    </a:p>
                  </a:txBody>
                  <a:tcPr marL="0" marR="0" marT="0" marB="0">
                    <a:solidFill>
                      <a:srgbClr val="F9F9F9"/>
                    </a:solidFill>
                  </a:tcPr>
                </a:tc>
                <a:tc>
                  <a:txBody>
                    <a:bodyPr/>
                    <a:lstStyle/>
                    <a:p>
                      <a:pPr marL="25400" marR="0" lvl="0" indent="-12700" algn="ctr" rtl="0">
                        <a:lnSpc>
                          <a:spcPct val="100000"/>
                        </a:lnSpc>
                        <a:spcBef>
                          <a:spcPts val="0"/>
                        </a:spcBef>
                        <a:spcAft>
                          <a:spcPts val="0"/>
                        </a:spcAft>
                        <a:buNone/>
                      </a:pPr>
                      <a:r>
                        <a:rPr lang="en" sz="1600" u="none" strike="noStrike" cap="none">
                          <a:solidFill>
                            <a:srgbClr val="22373A"/>
                          </a:solidFill>
                          <a:latin typeface="Courier New"/>
                          <a:ea typeface="Courier New"/>
                          <a:cs typeface="Courier New"/>
                          <a:sym typeface="Courier New"/>
                        </a:rPr>
                        <a:t>***</a:t>
                      </a:r>
                      <a:endParaRPr sz="1600" u="none" strike="noStrike" cap="none">
                        <a:latin typeface="Courier New"/>
                        <a:ea typeface="Courier New"/>
                        <a:cs typeface="Courier New"/>
                        <a:sym typeface="Courier New"/>
                      </a:endParaRPr>
                    </a:p>
                  </a:txBody>
                  <a:tcPr marL="0" marR="0" marT="0" marB="0">
                    <a:solidFill>
                      <a:srgbClr val="F9F9F9"/>
                    </a:solidFill>
                  </a:tcPr>
                </a:tc>
                <a:extLst>
                  <a:ext uri="{0D108BD9-81ED-4DB2-BD59-A6C34878D82A}">
                    <a16:rowId xmlns:a16="http://schemas.microsoft.com/office/drawing/2014/main" val="10002"/>
                  </a:ext>
                </a:extLst>
              </a:tr>
              <a:tr h="344375">
                <a:tc>
                  <a:txBody>
                    <a:bodyPr/>
                    <a:lstStyle/>
                    <a:p>
                      <a:pPr marL="38100" marR="0" lvl="0" indent="-25400" algn="l" rtl="0">
                        <a:lnSpc>
                          <a:spcPct val="100000"/>
                        </a:lnSpc>
                        <a:spcBef>
                          <a:spcPts val="0"/>
                        </a:spcBef>
                        <a:spcAft>
                          <a:spcPts val="0"/>
                        </a:spcAft>
                        <a:buNone/>
                      </a:pPr>
                      <a:r>
                        <a:rPr lang="en" sz="1600" u="none" strike="noStrike" cap="none">
                          <a:solidFill>
                            <a:srgbClr val="22373A"/>
                          </a:solidFill>
                          <a:latin typeface="Courier New"/>
                          <a:ea typeface="Courier New"/>
                          <a:cs typeface="Courier New"/>
                          <a:sym typeface="Courier New"/>
                        </a:rPr>
                        <a:t>cover:pb</a:t>
                      </a:r>
                      <a:endParaRPr sz="1600" u="none" strike="noStrike" cap="none">
                        <a:latin typeface="Courier New"/>
                        <a:ea typeface="Courier New"/>
                        <a:cs typeface="Courier New"/>
                        <a:sym typeface="Courier New"/>
                      </a:endParaRPr>
                    </a:p>
                  </a:txBody>
                  <a:tcPr marL="0" marR="0" marT="0" marB="0">
                    <a:solidFill>
                      <a:srgbClr val="F9F9F9"/>
                    </a:solidFill>
                  </a:tcPr>
                </a:tc>
                <a:tc>
                  <a:txBody>
                    <a:bodyPr/>
                    <a:lstStyle/>
                    <a:p>
                      <a:pPr marL="0" marR="38100" lvl="0" indent="0" algn="r" rtl="0">
                        <a:lnSpc>
                          <a:spcPct val="100000"/>
                        </a:lnSpc>
                        <a:spcBef>
                          <a:spcPts val="0"/>
                        </a:spcBef>
                        <a:spcAft>
                          <a:spcPts val="0"/>
                        </a:spcAft>
                        <a:buNone/>
                      </a:pPr>
                      <a:r>
                        <a:rPr lang="en" sz="1600" u="none" strike="noStrike" cap="none">
                          <a:solidFill>
                            <a:srgbClr val="22373A"/>
                          </a:solidFill>
                          <a:latin typeface="Courier New"/>
                          <a:ea typeface="Courier New"/>
                          <a:cs typeface="Courier New"/>
                          <a:sym typeface="Courier New"/>
                        </a:rPr>
                        <a:t>-184.04727</a:t>
                      </a:r>
                      <a:endParaRPr sz="1600" u="none" strike="noStrike" cap="none">
                        <a:latin typeface="Courier New"/>
                        <a:ea typeface="Courier New"/>
                        <a:cs typeface="Courier New"/>
                        <a:sym typeface="Courier New"/>
                      </a:endParaRPr>
                    </a:p>
                  </a:txBody>
                  <a:tcPr marL="0" marR="0" marT="0" marB="0">
                    <a:solidFill>
                      <a:srgbClr val="F9F9F9"/>
                    </a:solidFill>
                  </a:tcPr>
                </a:tc>
                <a:tc>
                  <a:txBody>
                    <a:bodyPr/>
                    <a:lstStyle/>
                    <a:p>
                      <a:pPr marL="0" marR="38100" lvl="0" indent="0" algn="r" rtl="0">
                        <a:lnSpc>
                          <a:spcPct val="100000"/>
                        </a:lnSpc>
                        <a:spcBef>
                          <a:spcPts val="0"/>
                        </a:spcBef>
                        <a:spcAft>
                          <a:spcPts val="0"/>
                        </a:spcAft>
                        <a:buNone/>
                      </a:pPr>
                      <a:r>
                        <a:rPr lang="en" sz="1600" u="none" strike="noStrike" cap="none">
                          <a:solidFill>
                            <a:srgbClr val="22373A"/>
                          </a:solidFill>
                          <a:latin typeface="Courier New"/>
                          <a:ea typeface="Courier New"/>
                          <a:cs typeface="Courier New"/>
                          <a:sym typeface="Courier New"/>
                        </a:rPr>
                        <a:t>40.49420</a:t>
                      </a:r>
                      <a:endParaRPr sz="1600" u="none" strike="noStrike" cap="none">
                        <a:latin typeface="Courier New"/>
                        <a:ea typeface="Courier New"/>
                        <a:cs typeface="Courier New"/>
                        <a:sym typeface="Courier New"/>
                      </a:endParaRPr>
                    </a:p>
                  </a:txBody>
                  <a:tcPr marL="0" marR="0" marT="0" marB="0">
                    <a:solidFill>
                      <a:srgbClr val="F9F9F9"/>
                    </a:solidFill>
                  </a:tcPr>
                </a:tc>
                <a:tc>
                  <a:txBody>
                    <a:bodyPr/>
                    <a:lstStyle/>
                    <a:p>
                      <a:pPr marL="0" marR="38100" lvl="0" indent="0" algn="r" rtl="0">
                        <a:lnSpc>
                          <a:spcPct val="100000"/>
                        </a:lnSpc>
                        <a:spcBef>
                          <a:spcPts val="0"/>
                        </a:spcBef>
                        <a:spcAft>
                          <a:spcPts val="0"/>
                        </a:spcAft>
                        <a:buNone/>
                      </a:pPr>
                      <a:r>
                        <a:rPr lang="en" sz="1600" u="none" strike="noStrike" cap="none">
                          <a:solidFill>
                            <a:srgbClr val="22373A"/>
                          </a:solidFill>
                          <a:latin typeface="Courier New"/>
                          <a:ea typeface="Courier New"/>
                          <a:cs typeface="Courier New"/>
                          <a:sym typeface="Courier New"/>
                        </a:rPr>
                        <a:t>-4.545</a:t>
                      </a:r>
                      <a:endParaRPr sz="1600" u="none" strike="noStrike" cap="none">
                        <a:latin typeface="Courier New"/>
                        <a:ea typeface="Courier New"/>
                        <a:cs typeface="Courier New"/>
                        <a:sym typeface="Courier New"/>
                      </a:endParaRPr>
                    </a:p>
                  </a:txBody>
                  <a:tcPr marL="0" marR="0" marT="0" marB="0">
                    <a:solidFill>
                      <a:srgbClr val="F9F9F9"/>
                    </a:solidFill>
                  </a:tcPr>
                </a:tc>
                <a:tc>
                  <a:txBody>
                    <a:bodyPr/>
                    <a:lstStyle/>
                    <a:p>
                      <a:pPr marL="0" marR="38100" lvl="0" indent="0" algn="r" rtl="0">
                        <a:lnSpc>
                          <a:spcPct val="100000"/>
                        </a:lnSpc>
                        <a:spcBef>
                          <a:spcPts val="0"/>
                        </a:spcBef>
                        <a:spcAft>
                          <a:spcPts val="0"/>
                        </a:spcAft>
                        <a:buNone/>
                      </a:pPr>
                      <a:r>
                        <a:rPr lang="en" sz="1600" u="none" strike="noStrike" cap="none">
                          <a:solidFill>
                            <a:srgbClr val="22373A"/>
                          </a:solidFill>
                          <a:latin typeface="Courier New"/>
                          <a:ea typeface="Courier New"/>
                          <a:cs typeface="Courier New"/>
                          <a:sym typeface="Courier New"/>
                        </a:rPr>
                        <a:t>0.000672</a:t>
                      </a:r>
                      <a:endParaRPr sz="1600" u="none" strike="noStrike" cap="none">
                        <a:latin typeface="Courier New"/>
                        <a:ea typeface="Courier New"/>
                        <a:cs typeface="Courier New"/>
                        <a:sym typeface="Courier New"/>
                      </a:endParaRPr>
                    </a:p>
                  </a:txBody>
                  <a:tcPr marL="0" marR="0" marT="0" marB="0">
                    <a:solidFill>
                      <a:srgbClr val="F9F9F9"/>
                    </a:solidFill>
                  </a:tcPr>
                </a:tc>
                <a:tc>
                  <a:txBody>
                    <a:bodyPr/>
                    <a:lstStyle/>
                    <a:p>
                      <a:pPr marL="25400" marR="0" lvl="0" indent="-12700" algn="ctr" rtl="0">
                        <a:lnSpc>
                          <a:spcPct val="100000"/>
                        </a:lnSpc>
                        <a:spcBef>
                          <a:spcPts val="0"/>
                        </a:spcBef>
                        <a:spcAft>
                          <a:spcPts val="0"/>
                        </a:spcAft>
                        <a:buNone/>
                      </a:pPr>
                      <a:r>
                        <a:rPr lang="en" sz="1600" u="none" strike="noStrike" cap="none">
                          <a:solidFill>
                            <a:srgbClr val="22373A"/>
                          </a:solidFill>
                          <a:latin typeface="Courier New"/>
                          <a:ea typeface="Courier New"/>
                          <a:cs typeface="Courier New"/>
                          <a:sym typeface="Courier New"/>
                        </a:rPr>
                        <a:t>***</a:t>
                      </a:r>
                      <a:endParaRPr sz="1600" u="none" strike="noStrike" cap="none">
                        <a:latin typeface="Courier New"/>
                        <a:ea typeface="Courier New"/>
                        <a:cs typeface="Courier New"/>
                        <a:sym typeface="Courier New"/>
                      </a:endParaRPr>
                    </a:p>
                  </a:txBody>
                  <a:tcPr marL="0" marR="0" marT="0" marB="0">
                    <a:solidFill>
                      <a:srgbClr val="F9F9F9"/>
                    </a:solidFill>
                  </a:tcPr>
                </a:tc>
                <a:extLst>
                  <a:ext uri="{0D108BD9-81ED-4DB2-BD59-A6C34878D82A}">
                    <a16:rowId xmlns:a16="http://schemas.microsoft.com/office/drawing/2014/main" val="10003"/>
                  </a:ext>
                </a:extLst>
              </a:tr>
            </a:tbl>
          </a:graphicData>
        </a:graphic>
      </p:graphicFrame>
      <p:sp>
        <p:nvSpPr>
          <p:cNvPr id="252" name="Google Shape;252;p40"/>
          <p:cNvSpPr txBox="1"/>
          <p:nvPr/>
        </p:nvSpPr>
        <p:spPr>
          <a:xfrm>
            <a:off x="688849" y="3905730"/>
            <a:ext cx="7841673" cy="900348"/>
          </a:xfrm>
          <a:prstGeom prst="rect">
            <a:avLst/>
          </a:prstGeom>
          <a:noFill/>
          <a:ln>
            <a:noFill/>
          </a:ln>
        </p:spPr>
        <p:txBody>
          <a:bodyPr spcFirstLastPara="1" wrap="square" lIns="0" tIns="0" rIns="0" bIns="0" anchor="t" anchorCtr="0">
            <a:noAutofit/>
          </a:bodyPr>
          <a:lstStyle/>
          <a:p>
            <a:pPr marL="25400" marR="12700">
              <a:lnSpc>
                <a:spcPct val="118000"/>
              </a:lnSpc>
            </a:pPr>
            <a:r>
              <a:rPr lang="en" sz="1700">
                <a:solidFill>
                  <a:srgbClr val="22373A"/>
                </a:solidFill>
                <a:latin typeface="Courier New"/>
                <a:ea typeface="Courier New"/>
                <a:cs typeface="Courier New"/>
                <a:sym typeface="Courier New"/>
              </a:rPr>
              <a:t>Residual standard error: 78.2 on 12 degrees of freedom  Multiple R-squared: 0.9275,Adjusted R-squared: 0.9154  F-statistic: 76.73  on  2  and   12  DF,	p-value: 1.455e-07</a:t>
            </a:r>
            <a:endParaRPr sz="1700">
              <a:latin typeface="Courier New"/>
              <a:ea typeface="Courier New"/>
              <a:cs typeface="Courier New"/>
              <a:sym typeface="Courier New"/>
            </a:endParaRPr>
          </a:p>
        </p:txBody>
      </p:sp>
    </p:spTree>
  </p:cSld>
  <p:clrMapOvr>
    <a:masterClrMapping/>
  </p:clrMapOvr>
  <p:transition>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title"/>
          </p:nvPr>
        </p:nvSpPr>
        <p:spPr>
          <a:xfrm>
            <a:off x="203108" y="984375"/>
            <a:ext cx="8737783" cy="298229"/>
          </a:xfrm>
          <a:prstGeom prst="rect">
            <a:avLst/>
          </a:prstGeom>
          <a:noFill/>
          <a:ln>
            <a:noFill/>
          </a:ln>
        </p:spPr>
        <p:txBody>
          <a:bodyPr spcFirstLastPara="1" wrap="square" lIns="0" tIns="0" rIns="0" bIns="0" anchor="t" anchorCtr="0">
            <a:noAutofit/>
          </a:bodyPr>
          <a:lstStyle/>
          <a:p>
            <a:pPr marL="25400"/>
            <a:r>
              <a:rPr lang="en"/>
              <a:t>Determining the reference level</a:t>
            </a:r>
            <a:endParaRPr sz="2500"/>
          </a:p>
        </p:txBody>
      </p:sp>
      <p:sp>
        <p:nvSpPr>
          <p:cNvPr id="258" name="Google Shape;258;p41"/>
          <p:cNvSpPr/>
          <p:nvPr/>
        </p:nvSpPr>
        <p:spPr>
          <a:xfrm>
            <a:off x="613276" y="1495063"/>
            <a:ext cx="7913463" cy="122689"/>
          </a:xfrm>
          <a:custGeom>
            <a:avLst/>
            <a:gdLst/>
            <a:ahLst/>
            <a:cxnLst/>
            <a:rect l="l" t="t" r="r" b="b"/>
            <a:pathLst>
              <a:path w="120000" h="120000" extrusionOk="0">
                <a:moveTo>
                  <a:pt x="118470" y="0"/>
                </a:moveTo>
                <a:lnTo>
                  <a:pt x="1527" y="0"/>
                </a:lnTo>
                <a:lnTo>
                  <a:pt x="934" y="5826"/>
                </a:lnTo>
                <a:lnTo>
                  <a:pt x="448" y="21691"/>
                </a:lnTo>
                <a:lnTo>
                  <a:pt x="120" y="45172"/>
                </a:lnTo>
                <a:lnTo>
                  <a:pt x="0" y="73846"/>
                </a:lnTo>
                <a:lnTo>
                  <a:pt x="0" y="119758"/>
                </a:lnTo>
                <a:lnTo>
                  <a:pt x="119998" y="119758"/>
                </a:lnTo>
                <a:lnTo>
                  <a:pt x="119998" y="73846"/>
                </a:lnTo>
                <a:lnTo>
                  <a:pt x="119877" y="45172"/>
                </a:lnTo>
                <a:lnTo>
                  <a:pt x="119549" y="21691"/>
                </a:lnTo>
                <a:lnTo>
                  <a:pt x="119063" y="5826"/>
                </a:lnTo>
                <a:lnTo>
                  <a:pt x="118470"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259" name="Google Shape;259;p41"/>
          <p:cNvSpPr txBox="1"/>
          <p:nvPr/>
        </p:nvSpPr>
        <p:spPr>
          <a:xfrm>
            <a:off x="688850" y="1641326"/>
            <a:ext cx="7762200" cy="797400"/>
          </a:xfrm>
          <a:prstGeom prst="rect">
            <a:avLst/>
          </a:prstGeom>
          <a:noFill/>
          <a:ln>
            <a:noFill/>
          </a:ln>
        </p:spPr>
        <p:txBody>
          <a:bodyPr spcFirstLastPara="1" wrap="square" lIns="0" tIns="0" rIns="0" bIns="0" anchor="t" anchorCtr="0">
            <a:noAutofit/>
          </a:bodyPr>
          <a:lstStyle/>
          <a:p>
            <a:pPr marL="25400" marR="12700">
              <a:lnSpc>
                <a:spcPct val="118000"/>
              </a:lnSpc>
            </a:pPr>
            <a:r>
              <a:rPr lang="en" sz="1800">
                <a:solidFill>
                  <a:srgbClr val="3884B7"/>
                </a:solidFill>
              </a:rPr>
              <a:t>Based on the regression output below, which level of </a:t>
            </a:r>
            <a:r>
              <a:rPr lang="en" sz="1900">
                <a:solidFill>
                  <a:srgbClr val="3884B7"/>
                </a:solidFill>
              </a:rPr>
              <a:t>cover </a:t>
            </a:r>
            <a:r>
              <a:rPr lang="en" sz="1800">
                <a:solidFill>
                  <a:srgbClr val="3884B7"/>
                </a:solidFill>
              </a:rPr>
              <a:t>is the  reference level? Note that </a:t>
            </a:r>
            <a:r>
              <a:rPr lang="en" sz="1900">
                <a:solidFill>
                  <a:srgbClr val="3884B7"/>
                </a:solidFill>
              </a:rPr>
              <a:t>pb</a:t>
            </a:r>
            <a:r>
              <a:rPr lang="en" sz="1800">
                <a:solidFill>
                  <a:srgbClr val="3884B7"/>
                </a:solidFill>
              </a:rPr>
              <a:t>: paperback.</a:t>
            </a:r>
            <a:endParaRPr sz="1700"/>
          </a:p>
        </p:txBody>
      </p:sp>
      <p:sp>
        <p:nvSpPr>
          <p:cNvPr id="260" name="Google Shape;260;p41"/>
          <p:cNvSpPr txBox="1"/>
          <p:nvPr/>
        </p:nvSpPr>
        <p:spPr>
          <a:xfrm>
            <a:off x="8784159" y="5637637"/>
            <a:ext cx="157438" cy="181202"/>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8</a:t>
            </a:r>
            <a:endParaRPr/>
          </a:p>
        </p:txBody>
      </p:sp>
      <p:sp>
        <p:nvSpPr>
          <p:cNvPr id="261" name="Google Shape;261;p41"/>
          <p:cNvSpPr txBox="1"/>
          <p:nvPr/>
        </p:nvSpPr>
        <p:spPr>
          <a:xfrm>
            <a:off x="688851" y="4091650"/>
            <a:ext cx="2369400" cy="797400"/>
          </a:xfrm>
          <a:prstGeom prst="rect">
            <a:avLst/>
          </a:prstGeom>
          <a:noFill/>
          <a:ln>
            <a:noFill/>
          </a:ln>
        </p:spPr>
        <p:txBody>
          <a:bodyPr spcFirstLastPara="1" wrap="square" lIns="0" tIns="0" rIns="0" bIns="0" anchor="t" anchorCtr="0">
            <a:noAutofit/>
          </a:bodyPr>
          <a:lstStyle/>
          <a:p>
            <a:pPr marL="457200" marR="12700" indent="-342900">
              <a:lnSpc>
                <a:spcPct val="170100"/>
              </a:lnSpc>
              <a:buClr>
                <a:srgbClr val="22373A"/>
              </a:buClr>
              <a:buSzPts val="1800"/>
              <a:buFont typeface="Arial"/>
              <a:buAutoNum type="alphaLcPeriod"/>
            </a:pPr>
            <a:r>
              <a:rPr lang="en" sz="1800">
                <a:solidFill>
                  <a:srgbClr val="22373A"/>
                </a:solidFill>
              </a:rPr>
              <a:t>paperback</a:t>
            </a:r>
            <a:endParaRPr sz="1800">
              <a:solidFill>
                <a:srgbClr val="22373A"/>
              </a:solidFill>
            </a:endParaRPr>
          </a:p>
          <a:p>
            <a:pPr marL="457200" marR="12700" indent="-342900">
              <a:lnSpc>
                <a:spcPct val="170100"/>
              </a:lnSpc>
              <a:buClr>
                <a:srgbClr val="22373A"/>
              </a:buClr>
              <a:buSzPts val="1800"/>
              <a:buFont typeface="Arial"/>
              <a:buAutoNum type="alphaLcPeriod"/>
            </a:pPr>
            <a:r>
              <a:rPr lang="en" sz="1800">
                <a:solidFill>
                  <a:srgbClr val="22373A"/>
                </a:solidFill>
              </a:rPr>
              <a:t>hardcover</a:t>
            </a:r>
            <a:endParaRPr sz="1800"/>
          </a:p>
        </p:txBody>
      </p:sp>
      <p:pic>
        <p:nvPicPr>
          <p:cNvPr id="262" name="Google Shape;262;p41"/>
          <p:cNvPicPr preferRelativeResize="0"/>
          <p:nvPr/>
        </p:nvPicPr>
        <p:blipFill>
          <a:blip r:embed="rId3">
            <a:alphaModFix/>
          </a:blip>
          <a:stretch>
            <a:fillRect/>
          </a:stretch>
        </p:blipFill>
        <p:spPr>
          <a:xfrm>
            <a:off x="1469725" y="2428230"/>
            <a:ext cx="5619950" cy="1377650"/>
          </a:xfrm>
          <a:prstGeom prst="rect">
            <a:avLst/>
          </a:prstGeom>
          <a:noFill/>
          <a:ln>
            <a:noFill/>
          </a:ln>
        </p:spPr>
      </p:pic>
    </p:spTree>
  </p:cSld>
  <p:clrMapOvr>
    <a:masterClrMapping/>
  </p:clrMapOvr>
  <p:transition>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2"/>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pPr marL="25400"/>
            <a:r>
              <a:rPr lang="en"/>
              <a:t>Determining the reference level</a:t>
            </a:r>
            <a:endParaRPr sz="2500"/>
          </a:p>
        </p:txBody>
      </p:sp>
      <p:sp>
        <p:nvSpPr>
          <p:cNvPr id="268" name="Google Shape;268;p42"/>
          <p:cNvSpPr/>
          <p:nvPr/>
        </p:nvSpPr>
        <p:spPr>
          <a:xfrm>
            <a:off x="613275" y="1495062"/>
            <a:ext cx="7913400" cy="122700"/>
          </a:xfrm>
          <a:custGeom>
            <a:avLst/>
            <a:gdLst/>
            <a:ahLst/>
            <a:cxnLst/>
            <a:rect l="l" t="t" r="r" b="b"/>
            <a:pathLst>
              <a:path w="120000" h="120000" extrusionOk="0">
                <a:moveTo>
                  <a:pt x="118470" y="0"/>
                </a:moveTo>
                <a:lnTo>
                  <a:pt x="1527" y="0"/>
                </a:lnTo>
                <a:lnTo>
                  <a:pt x="934" y="5826"/>
                </a:lnTo>
                <a:lnTo>
                  <a:pt x="448" y="21691"/>
                </a:lnTo>
                <a:lnTo>
                  <a:pt x="120" y="45172"/>
                </a:lnTo>
                <a:lnTo>
                  <a:pt x="0" y="73846"/>
                </a:lnTo>
                <a:lnTo>
                  <a:pt x="0" y="119758"/>
                </a:lnTo>
                <a:lnTo>
                  <a:pt x="119998" y="119758"/>
                </a:lnTo>
                <a:lnTo>
                  <a:pt x="119998" y="73846"/>
                </a:lnTo>
                <a:lnTo>
                  <a:pt x="119877" y="45172"/>
                </a:lnTo>
                <a:lnTo>
                  <a:pt x="119549" y="21691"/>
                </a:lnTo>
                <a:lnTo>
                  <a:pt x="119063" y="5826"/>
                </a:lnTo>
                <a:lnTo>
                  <a:pt x="118470"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269" name="Google Shape;269;p42"/>
          <p:cNvSpPr txBox="1"/>
          <p:nvPr/>
        </p:nvSpPr>
        <p:spPr>
          <a:xfrm>
            <a:off x="688850" y="1641326"/>
            <a:ext cx="7762200" cy="797400"/>
          </a:xfrm>
          <a:prstGeom prst="rect">
            <a:avLst/>
          </a:prstGeom>
          <a:noFill/>
          <a:ln>
            <a:noFill/>
          </a:ln>
        </p:spPr>
        <p:txBody>
          <a:bodyPr spcFirstLastPara="1" wrap="square" lIns="0" tIns="0" rIns="0" bIns="0" anchor="t" anchorCtr="0">
            <a:noAutofit/>
          </a:bodyPr>
          <a:lstStyle/>
          <a:p>
            <a:pPr marL="25400" marR="12700">
              <a:lnSpc>
                <a:spcPct val="118000"/>
              </a:lnSpc>
            </a:pPr>
            <a:r>
              <a:rPr lang="en" sz="1800">
                <a:solidFill>
                  <a:srgbClr val="3884B7"/>
                </a:solidFill>
              </a:rPr>
              <a:t>Based on the regression output below, which level of </a:t>
            </a:r>
            <a:r>
              <a:rPr lang="en" sz="1900">
                <a:solidFill>
                  <a:srgbClr val="3884B7"/>
                </a:solidFill>
              </a:rPr>
              <a:t>cover </a:t>
            </a:r>
            <a:r>
              <a:rPr lang="en" sz="1800">
                <a:solidFill>
                  <a:srgbClr val="3884B7"/>
                </a:solidFill>
              </a:rPr>
              <a:t>is the  reference level? Note that </a:t>
            </a:r>
            <a:r>
              <a:rPr lang="en" sz="1900">
                <a:solidFill>
                  <a:srgbClr val="3884B7"/>
                </a:solidFill>
              </a:rPr>
              <a:t>pb</a:t>
            </a:r>
            <a:r>
              <a:rPr lang="en" sz="1800">
                <a:solidFill>
                  <a:srgbClr val="3884B7"/>
                </a:solidFill>
              </a:rPr>
              <a:t>: paperback.</a:t>
            </a:r>
            <a:endParaRPr sz="1700"/>
          </a:p>
        </p:txBody>
      </p:sp>
      <p:sp>
        <p:nvSpPr>
          <p:cNvPr id="270" name="Google Shape;270;p42"/>
          <p:cNvSpPr txBox="1"/>
          <p:nvPr/>
        </p:nvSpPr>
        <p:spPr>
          <a:xfrm>
            <a:off x="8784159" y="5637637"/>
            <a:ext cx="1575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8</a:t>
            </a:r>
            <a:endParaRPr/>
          </a:p>
        </p:txBody>
      </p:sp>
      <p:sp>
        <p:nvSpPr>
          <p:cNvPr id="271" name="Google Shape;271;p42"/>
          <p:cNvSpPr txBox="1"/>
          <p:nvPr/>
        </p:nvSpPr>
        <p:spPr>
          <a:xfrm>
            <a:off x="688851" y="4091650"/>
            <a:ext cx="2369400" cy="797400"/>
          </a:xfrm>
          <a:prstGeom prst="rect">
            <a:avLst/>
          </a:prstGeom>
          <a:noFill/>
          <a:ln>
            <a:noFill/>
          </a:ln>
        </p:spPr>
        <p:txBody>
          <a:bodyPr spcFirstLastPara="1" wrap="square" lIns="0" tIns="0" rIns="0" bIns="0" anchor="t" anchorCtr="0">
            <a:noAutofit/>
          </a:bodyPr>
          <a:lstStyle/>
          <a:p>
            <a:pPr marL="457200" marR="12700" indent="-342900">
              <a:lnSpc>
                <a:spcPct val="170100"/>
              </a:lnSpc>
              <a:buClr>
                <a:srgbClr val="22373A"/>
              </a:buClr>
              <a:buSzPts val="1800"/>
              <a:buFont typeface="Arial"/>
              <a:buAutoNum type="alphaLcPeriod"/>
            </a:pPr>
            <a:r>
              <a:rPr lang="en" sz="1800">
                <a:solidFill>
                  <a:srgbClr val="22373A"/>
                </a:solidFill>
              </a:rPr>
              <a:t>paperback</a:t>
            </a:r>
            <a:endParaRPr sz="1800">
              <a:solidFill>
                <a:srgbClr val="22373A"/>
              </a:solidFill>
            </a:endParaRPr>
          </a:p>
          <a:p>
            <a:pPr marL="457200" marR="12700" indent="-342900">
              <a:lnSpc>
                <a:spcPct val="170100"/>
              </a:lnSpc>
              <a:buClr>
                <a:srgbClr val="E69138"/>
              </a:buClr>
              <a:buSzPts val="1800"/>
              <a:buFont typeface="Arial"/>
              <a:buAutoNum type="alphaLcPeriod"/>
            </a:pPr>
            <a:r>
              <a:rPr lang="en" sz="1800" i="1">
                <a:solidFill>
                  <a:srgbClr val="E69138"/>
                </a:solidFill>
              </a:rPr>
              <a:t>hardcover</a:t>
            </a:r>
            <a:endParaRPr sz="1800" i="1">
              <a:solidFill>
                <a:srgbClr val="E69138"/>
              </a:solidFill>
            </a:endParaRPr>
          </a:p>
        </p:txBody>
      </p:sp>
      <p:pic>
        <p:nvPicPr>
          <p:cNvPr id="272" name="Google Shape;272;p42"/>
          <p:cNvPicPr preferRelativeResize="0"/>
          <p:nvPr/>
        </p:nvPicPr>
        <p:blipFill>
          <a:blip r:embed="rId3">
            <a:alphaModFix/>
          </a:blip>
          <a:stretch>
            <a:fillRect/>
          </a:stretch>
        </p:blipFill>
        <p:spPr>
          <a:xfrm>
            <a:off x="1469725" y="2428230"/>
            <a:ext cx="5619950" cy="1377650"/>
          </a:xfrm>
          <a:prstGeom prst="rect">
            <a:avLst/>
          </a:prstGeom>
          <a:noFill/>
          <a:ln>
            <a:noFill/>
          </a:ln>
        </p:spPr>
      </p:pic>
    </p:spTree>
  </p:cSld>
  <p:clrMapOvr>
    <a:masterClrMapping/>
  </p:clrMapOvr>
  <p:transition>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3"/>
          <p:cNvSpPr txBox="1"/>
          <p:nvPr/>
        </p:nvSpPr>
        <p:spPr>
          <a:xfrm>
            <a:off x="688849" y="3823755"/>
            <a:ext cx="6904601" cy="1463774"/>
          </a:xfrm>
          <a:prstGeom prst="rect">
            <a:avLst/>
          </a:prstGeom>
          <a:noFill/>
          <a:ln>
            <a:noFill/>
          </a:ln>
        </p:spPr>
        <p:txBody>
          <a:bodyPr spcFirstLastPara="1" wrap="square" lIns="0" tIns="0" rIns="0" bIns="0" anchor="t" anchorCtr="0">
            <a:noAutofit/>
          </a:bodyPr>
          <a:lstStyle/>
          <a:p>
            <a:pPr marL="457200" marR="12700" indent="-342900" algn="just">
              <a:lnSpc>
                <a:spcPct val="154800"/>
              </a:lnSpc>
              <a:buClr>
                <a:srgbClr val="22373A"/>
              </a:buClr>
              <a:buSzPts val="1800"/>
              <a:buFont typeface="Arial"/>
              <a:buAutoNum type="alphaLcPeriod"/>
            </a:pPr>
            <a:r>
              <a:rPr lang="en" sz="1800">
                <a:solidFill>
                  <a:srgbClr val="22373A"/>
                </a:solidFill>
              </a:rPr>
              <a:t>response: weight, explanatory: volume, paperback cover</a:t>
            </a:r>
            <a:endParaRPr sz="1800">
              <a:solidFill>
                <a:srgbClr val="22373A"/>
              </a:solidFill>
            </a:endParaRPr>
          </a:p>
          <a:p>
            <a:pPr marL="457200" marR="12700" indent="-342900" algn="just">
              <a:lnSpc>
                <a:spcPct val="154800"/>
              </a:lnSpc>
              <a:buClr>
                <a:srgbClr val="22373A"/>
              </a:buClr>
              <a:buSzPts val="1800"/>
              <a:buFont typeface="Arial"/>
              <a:buAutoNum type="alphaLcPeriod"/>
            </a:pPr>
            <a:r>
              <a:rPr lang="en" sz="1800">
                <a:solidFill>
                  <a:srgbClr val="22373A"/>
                </a:solidFill>
              </a:rPr>
              <a:t>response: weight, explanatory: volume, hardcover cover</a:t>
            </a:r>
            <a:endParaRPr sz="1800">
              <a:solidFill>
                <a:srgbClr val="22373A"/>
              </a:solidFill>
            </a:endParaRPr>
          </a:p>
          <a:p>
            <a:pPr marL="457200" marR="12700" indent="-342900" algn="just">
              <a:lnSpc>
                <a:spcPct val="154800"/>
              </a:lnSpc>
              <a:buClr>
                <a:srgbClr val="22373A"/>
              </a:buClr>
              <a:buSzPts val="1800"/>
              <a:buFont typeface="Arial"/>
              <a:buAutoNum type="alphaLcPeriod"/>
            </a:pPr>
            <a:r>
              <a:rPr lang="en" sz="1800">
                <a:solidFill>
                  <a:srgbClr val="22373A"/>
                </a:solidFill>
              </a:rPr>
              <a:t>response: volume, explanatory: weight, cover type</a:t>
            </a:r>
            <a:endParaRPr sz="1800"/>
          </a:p>
          <a:p>
            <a:pPr marL="457200" marR="12700" indent="-342900" algn="just">
              <a:lnSpc>
                <a:spcPct val="154800"/>
              </a:lnSpc>
              <a:buClr>
                <a:srgbClr val="22373A"/>
              </a:buClr>
              <a:buSzPts val="1800"/>
              <a:buFont typeface="Arial"/>
              <a:buAutoNum type="alphaLcPeriod"/>
            </a:pPr>
            <a:r>
              <a:rPr lang="en" sz="1800">
                <a:solidFill>
                  <a:srgbClr val="22373A"/>
                </a:solidFill>
              </a:rPr>
              <a:t>response: weight, explanatory: volume, cover type</a:t>
            </a:r>
            <a:endParaRPr sz="1800"/>
          </a:p>
        </p:txBody>
      </p:sp>
      <p:sp>
        <p:nvSpPr>
          <p:cNvPr id="278" name="Google Shape;278;p43"/>
          <p:cNvSpPr txBox="1">
            <a:spLocks noGrp="1"/>
          </p:cNvSpPr>
          <p:nvPr>
            <p:ph type="title"/>
          </p:nvPr>
        </p:nvSpPr>
        <p:spPr>
          <a:xfrm>
            <a:off x="203108" y="984375"/>
            <a:ext cx="8737783" cy="298229"/>
          </a:xfrm>
          <a:prstGeom prst="rect">
            <a:avLst/>
          </a:prstGeom>
          <a:noFill/>
          <a:ln>
            <a:noFill/>
          </a:ln>
        </p:spPr>
        <p:txBody>
          <a:bodyPr spcFirstLastPara="1" wrap="square" lIns="0" tIns="0" rIns="0" bIns="0" anchor="t" anchorCtr="0">
            <a:noAutofit/>
          </a:bodyPr>
          <a:lstStyle/>
          <a:p>
            <a:pPr marL="25400"/>
            <a:r>
              <a:rPr lang="en"/>
              <a:t>Determining the reference level</a:t>
            </a:r>
            <a:endParaRPr sz="2500"/>
          </a:p>
        </p:txBody>
      </p:sp>
      <p:sp>
        <p:nvSpPr>
          <p:cNvPr id="279" name="Google Shape;279;p43"/>
          <p:cNvSpPr/>
          <p:nvPr/>
        </p:nvSpPr>
        <p:spPr>
          <a:xfrm>
            <a:off x="613276" y="1495063"/>
            <a:ext cx="7913463" cy="122689"/>
          </a:xfrm>
          <a:custGeom>
            <a:avLst/>
            <a:gdLst/>
            <a:ahLst/>
            <a:cxnLst/>
            <a:rect l="l" t="t" r="r" b="b"/>
            <a:pathLst>
              <a:path w="120000" h="120000" extrusionOk="0">
                <a:moveTo>
                  <a:pt x="118470" y="0"/>
                </a:moveTo>
                <a:lnTo>
                  <a:pt x="1527" y="0"/>
                </a:lnTo>
                <a:lnTo>
                  <a:pt x="934" y="5826"/>
                </a:lnTo>
                <a:lnTo>
                  <a:pt x="448" y="21691"/>
                </a:lnTo>
                <a:lnTo>
                  <a:pt x="120" y="45172"/>
                </a:lnTo>
                <a:lnTo>
                  <a:pt x="0" y="73846"/>
                </a:lnTo>
                <a:lnTo>
                  <a:pt x="0" y="119758"/>
                </a:lnTo>
                <a:lnTo>
                  <a:pt x="119998" y="119758"/>
                </a:lnTo>
                <a:lnTo>
                  <a:pt x="119998" y="73846"/>
                </a:lnTo>
                <a:lnTo>
                  <a:pt x="119877" y="45172"/>
                </a:lnTo>
                <a:lnTo>
                  <a:pt x="119549" y="21691"/>
                </a:lnTo>
                <a:lnTo>
                  <a:pt x="119063" y="5826"/>
                </a:lnTo>
                <a:lnTo>
                  <a:pt x="118470"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280" name="Google Shape;280;p43"/>
          <p:cNvSpPr/>
          <p:nvPr/>
        </p:nvSpPr>
        <p:spPr>
          <a:xfrm>
            <a:off x="613276" y="1561094"/>
            <a:ext cx="7913463" cy="584188"/>
          </a:xfrm>
          <a:custGeom>
            <a:avLst/>
            <a:gdLst/>
            <a:ahLst/>
            <a:cxnLst/>
            <a:rect l="l" t="t" r="r" b="b"/>
            <a:pathLst>
              <a:path w="120000" h="120000" extrusionOk="0">
                <a:moveTo>
                  <a:pt x="119998" y="0"/>
                </a:moveTo>
                <a:lnTo>
                  <a:pt x="0" y="0"/>
                </a:lnTo>
                <a:lnTo>
                  <a:pt x="0" y="104346"/>
                </a:lnTo>
                <a:lnTo>
                  <a:pt x="120" y="110368"/>
                </a:lnTo>
                <a:lnTo>
                  <a:pt x="448" y="115299"/>
                </a:lnTo>
                <a:lnTo>
                  <a:pt x="934" y="118631"/>
                </a:lnTo>
                <a:lnTo>
                  <a:pt x="1527" y="119855"/>
                </a:lnTo>
                <a:lnTo>
                  <a:pt x="118470" y="119855"/>
                </a:lnTo>
                <a:lnTo>
                  <a:pt x="119063" y="118631"/>
                </a:lnTo>
                <a:lnTo>
                  <a:pt x="119549" y="115299"/>
                </a:lnTo>
                <a:lnTo>
                  <a:pt x="119877" y="110368"/>
                </a:lnTo>
                <a:lnTo>
                  <a:pt x="119998" y="104346"/>
                </a:lnTo>
                <a:lnTo>
                  <a:pt x="119998"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281" name="Google Shape;281;p43"/>
          <p:cNvSpPr txBox="1"/>
          <p:nvPr/>
        </p:nvSpPr>
        <p:spPr>
          <a:xfrm>
            <a:off x="688850" y="1484925"/>
            <a:ext cx="7762200" cy="759900"/>
          </a:xfrm>
          <a:prstGeom prst="rect">
            <a:avLst/>
          </a:prstGeom>
          <a:noFill/>
          <a:ln>
            <a:noFill/>
          </a:ln>
        </p:spPr>
        <p:txBody>
          <a:bodyPr spcFirstLastPara="1" wrap="square" lIns="0" tIns="0" rIns="0" bIns="0" anchor="t" anchorCtr="0">
            <a:noAutofit/>
          </a:bodyPr>
          <a:lstStyle/>
          <a:p>
            <a:pPr marL="25400" marR="12700">
              <a:lnSpc>
                <a:spcPct val="129899"/>
              </a:lnSpc>
            </a:pPr>
            <a:r>
              <a:rPr lang="en" sz="1800">
                <a:solidFill>
                  <a:srgbClr val="3884B7"/>
                </a:solidFill>
              </a:rPr>
              <a:t>Which of the below correctly describes the roles of variables in this  regression model?</a:t>
            </a:r>
            <a:endParaRPr sz="1700"/>
          </a:p>
        </p:txBody>
      </p:sp>
      <p:sp>
        <p:nvSpPr>
          <p:cNvPr id="282" name="Google Shape;282;p43"/>
          <p:cNvSpPr txBox="1"/>
          <p:nvPr/>
        </p:nvSpPr>
        <p:spPr>
          <a:xfrm>
            <a:off x="8784159" y="5637637"/>
            <a:ext cx="157438" cy="181202"/>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9</a:t>
            </a:r>
            <a:endParaRPr/>
          </a:p>
        </p:txBody>
      </p:sp>
      <p:pic>
        <p:nvPicPr>
          <p:cNvPr id="283" name="Google Shape;283;p43"/>
          <p:cNvPicPr preferRelativeResize="0"/>
          <p:nvPr/>
        </p:nvPicPr>
        <p:blipFill>
          <a:blip r:embed="rId3">
            <a:alphaModFix/>
          </a:blip>
          <a:stretch>
            <a:fillRect/>
          </a:stretch>
        </p:blipFill>
        <p:spPr>
          <a:xfrm>
            <a:off x="1479252" y="2244824"/>
            <a:ext cx="4817749" cy="1211550"/>
          </a:xfrm>
          <a:prstGeom prst="rect">
            <a:avLst/>
          </a:prstGeom>
          <a:noFill/>
          <a:ln>
            <a:noFill/>
          </a:ln>
        </p:spPr>
      </p:pic>
    </p:spTree>
  </p:cSld>
  <p:clrMapOvr>
    <a:masterClrMapping/>
  </p:clrMapOvr>
  <p:transition>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4"/>
          <p:cNvSpPr txBox="1"/>
          <p:nvPr/>
        </p:nvSpPr>
        <p:spPr>
          <a:xfrm>
            <a:off x="688848" y="3823755"/>
            <a:ext cx="6904500" cy="1463700"/>
          </a:xfrm>
          <a:prstGeom prst="rect">
            <a:avLst/>
          </a:prstGeom>
          <a:noFill/>
          <a:ln>
            <a:noFill/>
          </a:ln>
        </p:spPr>
        <p:txBody>
          <a:bodyPr spcFirstLastPara="1" wrap="square" lIns="0" tIns="0" rIns="0" bIns="0" anchor="t" anchorCtr="0">
            <a:noAutofit/>
          </a:bodyPr>
          <a:lstStyle/>
          <a:p>
            <a:pPr marL="457200" marR="12700" indent="-342900" algn="just">
              <a:lnSpc>
                <a:spcPct val="154800"/>
              </a:lnSpc>
              <a:buClr>
                <a:srgbClr val="22373A"/>
              </a:buClr>
              <a:buSzPts val="1800"/>
              <a:buFont typeface="Arial"/>
              <a:buAutoNum type="alphaLcPeriod"/>
            </a:pPr>
            <a:r>
              <a:rPr lang="en" sz="1800">
                <a:solidFill>
                  <a:srgbClr val="22373A"/>
                </a:solidFill>
              </a:rPr>
              <a:t>response: weight, explanatory: volume, paperback cover</a:t>
            </a:r>
            <a:endParaRPr sz="1800">
              <a:solidFill>
                <a:srgbClr val="22373A"/>
              </a:solidFill>
            </a:endParaRPr>
          </a:p>
          <a:p>
            <a:pPr marL="457200" marR="12700" indent="-342900" algn="just">
              <a:lnSpc>
                <a:spcPct val="154800"/>
              </a:lnSpc>
              <a:buClr>
                <a:srgbClr val="22373A"/>
              </a:buClr>
              <a:buSzPts val="1800"/>
              <a:buFont typeface="Arial"/>
              <a:buAutoNum type="alphaLcPeriod"/>
            </a:pPr>
            <a:r>
              <a:rPr lang="en" sz="1800">
                <a:solidFill>
                  <a:srgbClr val="22373A"/>
                </a:solidFill>
              </a:rPr>
              <a:t>response: weight, explanatory: volume, hardcover cover</a:t>
            </a:r>
            <a:endParaRPr sz="1800">
              <a:solidFill>
                <a:srgbClr val="22373A"/>
              </a:solidFill>
            </a:endParaRPr>
          </a:p>
          <a:p>
            <a:pPr marL="457200" marR="12700" indent="-342900" algn="just">
              <a:lnSpc>
                <a:spcPct val="154800"/>
              </a:lnSpc>
              <a:buClr>
                <a:srgbClr val="22373A"/>
              </a:buClr>
              <a:buSzPts val="1800"/>
              <a:buFont typeface="Arial"/>
              <a:buAutoNum type="alphaLcPeriod"/>
            </a:pPr>
            <a:r>
              <a:rPr lang="en" sz="1800">
                <a:solidFill>
                  <a:srgbClr val="22373A"/>
                </a:solidFill>
              </a:rPr>
              <a:t>response: volume, explanatory: weight, cover type</a:t>
            </a:r>
            <a:endParaRPr sz="1800"/>
          </a:p>
          <a:p>
            <a:pPr marL="457200" marR="12700" indent="-342900" algn="just">
              <a:lnSpc>
                <a:spcPct val="154800"/>
              </a:lnSpc>
              <a:buClr>
                <a:srgbClr val="E69138"/>
              </a:buClr>
              <a:buSzPts val="1800"/>
              <a:buFont typeface="Arial"/>
              <a:buAutoNum type="alphaLcPeriod"/>
            </a:pPr>
            <a:r>
              <a:rPr lang="en" sz="1800" i="1">
                <a:solidFill>
                  <a:srgbClr val="E69138"/>
                </a:solidFill>
              </a:rPr>
              <a:t>response: weight, explanatory: volume, cover type</a:t>
            </a:r>
            <a:endParaRPr sz="1800" i="1">
              <a:solidFill>
                <a:srgbClr val="E69138"/>
              </a:solidFill>
            </a:endParaRPr>
          </a:p>
        </p:txBody>
      </p:sp>
      <p:sp>
        <p:nvSpPr>
          <p:cNvPr id="289" name="Google Shape;289;p44"/>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pPr marL="25400"/>
            <a:r>
              <a:rPr lang="en"/>
              <a:t>Determining the reference level</a:t>
            </a:r>
            <a:endParaRPr sz="2500"/>
          </a:p>
        </p:txBody>
      </p:sp>
      <p:sp>
        <p:nvSpPr>
          <p:cNvPr id="290" name="Google Shape;290;p44"/>
          <p:cNvSpPr/>
          <p:nvPr/>
        </p:nvSpPr>
        <p:spPr>
          <a:xfrm>
            <a:off x="613275" y="1495062"/>
            <a:ext cx="7913400" cy="122700"/>
          </a:xfrm>
          <a:custGeom>
            <a:avLst/>
            <a:gdLst/>
            <a:ahLst/>
            <a:cxnLst/>
            <a:rect l="l" t="t" r="r" b="b"/>
            <a:pathLst>
              <a:path w="120000" h="120000" extrusionOk="0">
                <a:moveTo>
                  <a:pt x="118470" y="0"/>
                </a:moveTo>
                <a:lnTo>
                  <a:pt x="1527" y="0"/>
                </a:lnTo>
                <a:lnTo>
                  <a:pt x="934" y="5826"/>
                </a:lnTo>
                <a:lnTo>
                  <a:pt x="448" y="21691"/>
                </a:lnTo>
                <a:lnTo>
                  <a:pt x="120" y="45172"/>
                </a:lnTo>
                <a:lnTo>
                  <a:pt x="0" y="73846"/>
                </a:lnTo>
                <a:lnTo>
                  <a:pt x="0" y="119758"/>
                </a:lnTo>
                <a:lnTo>
                  <a:pt x="119998" y="119758"/>
                </a:lnTo>
                <a:lnTo>
                  <a:pt x="119998" y="73846"/>
                </a:lnTo>
                <a:lnTo>
                  <a:pt x="119877" y="45172"/>
                </a:lnTo>
                <a:lnTo>
                  <a:pt x="119549" y="21691"/>
                </a:lnTo>
                <a:lnTo>
                  <a:pt x="119063" y="5826"/>
                </a:lnTo>
                <a:lnTo>
                  <a:pt x="118470"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291" name="Google Shape;291;p44"/>
          <p:cNvSpPr/>
          <p:nvPr/>
        </p:nvSpPr>
        <p:spPr>
          <a:xfrm>
            <a:off x="613275" y="1561094"/>
            <a:ext cx="7913400" cy="584100"/>
          </a:xfrm>
          <a:custGeom>
            <a:avLst/>
            <a:gdLst/>
            <a:ahLst/>
            <a:cxnLst/>
            <a:rect l="l" t="t" r="r" b="b"/>
            <a:pathLst>
              <a:path w="120000" h="120000" extrusionOk="0">
                <a:moveTo>
                  <a:pt x="119998" y="0"/>
                </a:moveTo>
                <a:lnTo>
                  <a:pt x="0" y="0"/>
                </a:lnTo>
                <a:lnTo>
                  <a:pt x="0" y="104346"/>
                </a:lnTo>
                <a:lnTo>
                  <a:pt x="120" y="110368"/>
                </a:lnTo>
                <a:lnTo>
                  <a:pt x="448" y="115299"/>
                </a:lnTo>
                <a:lnTo>
                  <a:pt x="934" y="118631"/>
                </a:lnTo>
                <a:lnTo>
                  <a:pt x="1527" y="119855"/>
                </a:lnTo>
                <a:lnTo>
                  <a:pt x="118470" y="119855"/>
                </a:lnTo>
                <a:lnTo>
                  <a:pt x="119063" y="118631"/>
                </a:lnTo>
                <a:lnTo>
                  <a:pt x="119549" y="115299"/>
                </a:lnTo>
                <a:lnTo>
                  <a:pt x="119877" y="110368"/>
                </a:lnTo>
                <a:lnTo>
                  <a:pt x="119998" y="104346"/>
                </a:lnTo>
                <a:lnTo>
                  <a:pt x="119998"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292" name="Google Shape;292;p44"/>
          <p:cNvSpPr txBox="1"/>
          <p:nvPr/>
        </p:nvSpPr>
        <p:spPr>
          <a:xfrm>
            <a:off x="688850" y="1484925"/>
            <a:ext cx="7762200" cy="759900"/>
          </a:xfrm>
          <a:prstGeom prst="rect">
            <a:avLst/>
          </a:prstGeom>
          <a:noFill/>
          <a:ln>
            <a:noFill/>
          </a:ln>
        </p:spPr>
        <p:txBody>
          <a:bodyPr spcFirstLastPara="1" wrap="square" lIns="0" tIns="0" rIns="0" bIns="0" anchor="t" anchorCtr="0">
            <a:noAutofit/>
          </a:bodyPr>
          <a:lstStyle/>
          <a:p>
            <a:pPr marL="25400" marR="12700">
              <a:lnSpc>
                <a:spcPct val="129899"/>
              </a:lnSpc>
            </a:pPr>
            <a:r>
              <a:rPr lang="en" sz="1800">
                <a:solidFill>
                  <a:srgbClr val="3884B7"/>
                </a:solidFill>
              </a:rPr>
              <a:t>Which of the below correctly describes the roles of variables in this  regression model?</a:t>
            </a:r>
            <a:endParaRPr sz="1700"/>
          </a:p>
        </p:txBody>
      </p:sp>
      <p:sp>
        <p:nvSpPr>
          <p:cNvPr id="293" name="Google Shape;293;p44"/>
          <p:cNvSpPr txBox="1"/>
          <p:nvPr/>
        </p:nvSpPr>
        <p:spPr>
          <a:xfrm>
            <a:off x="8784159" y="5637637"/>
            <a:ext cx="1575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9</a:t>
            </a:r>
            <a:endParaRPr/>
          </a:p>
        </p:txBody>
      </p:sp>
      <p:pic>
        <p:nvPicPr>
          <p:cNvPr id="294" name="Google Shape;294;p44"/>
          <p:cNvPicPr preferRelativeResize="0"/>
          <p:nvPr/>
        </p:nvPicPr>
        <p:blipFill>
          <a:blip r:embed="rId3">
            <a:alphaModFix/>
          </a:blip>
          <a:stretch>
            <a:fillRect/>
          </a:stretch>
        </p:blipFill>
        <p:spPr>
          <a:xfrm>
            <a:off x="1479252" y="2244824"/>
            <a:ext cx="4817749" cy="1211550"/>
          </a:xfrm>
          <a:prstGeom prst="rect">
            <a:avLst/>
          </a:prstGeom>
          <a:noFill/>
          <a:ln>
            <a:noFill/>
          </a:ln>
        </p:spPr>
      </p:pic>
    </p:spTree>
  </p:cSld>
  <p:clrMapOvr>
    <a:masterClrMapping/>
  </p:clrMapOvr>
  <p:transition>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5"/>
          <p:cNvSpPr txBox="1">
            <a:spLocks noGrp="1"/>
          </p:cNvSpPr>
          <p:nvPr>
            <p:ph type="title"/>
          </p:nvPr>
        </p:nvSpPr>
        <p:spPr>
          <a:xfrm>
            <a:off x="203108" y="984375"/>
            <a:ext cx="8737783" cy="298229"/>
          </a:xfrm>
          <a:prstGeom prst="rect">
            <a:avLst/>
          </a:prstGeom>
          <a:noFill/>
          <a:ln>
            <a:noFill/>
          </a:ln>
        </p:spPr>
        <p:txBody>
          <a:bodyPr spcFirstLastPara="1" wrap="square" lIns="0" tIns="0" rIns="0" bIns="0" anchor="t" anchorCtr="0">
            <a:noAutofit/>
          </a:bodyPr>
          <a:lstStyle/>
          <a:p>
            <a:pPr marL="25400"/>
            <a:r>
              <a:rPr lang="en"/>
              <a:t>Linear Model</a:t>
            </a:r>
            <a:endParaRPr sz="2500"/>
          </a:p>
        </p:txBody>
      </p:sp>
      <p:sp>
        <p:nvSpPr>
          <p:cNvPr id="300" name="Google Shape;300;p45"/>
          <p:cNvSpPr/>
          <p:nvPr/>
        </p:nvSpPr>
        <p:spPr>
          <a:xfrm>
            <a:off x="1582239" y="1695744"/>
            <a:ext cx="5976300" cy="0"/>
          </a:xfrm>
          <a:custGeom>
            <a:avLst/>
            <a:gdLst/>
            <a:ahLst/>
            <a:cxnLst/>
            <a:rect l="l" t="t" r="r" b="b"/>
            <a:pathLst>
              <a:path w="120000" h="120000" extrusionOk="0">
                <a:moveTo>
                  <a:pt x="0" y="0"/>
                </a:moveTo>
                <a:lnTo>
                  <a:pt x="119980" y="0"/>
                </a:lnTo>
              </a:path>
            </a:pathLst>
          </a:custGeom>
          <a:noFill/>
          <a:ln w="9525" cap="flat" cmpd="sng">
            <a:solidFill>
              <a:srgbClr val="22373A"/>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01" name="Google Shape;301;p45"/>
          <p:cNvSpPr txBox="1"/>
          <p:nvPr/>
        </p:nvSpPr>
        <p:spPr>
          <a:xfrm>
            <a:off x="1557049" y="1692403"/>
            <a:ext cx="6026700" cy="305700"/>
          </a:xfrm>
          <a:prstGeom prst="rect">
            <a:avLst/>
          </a:prstGeom>
          <a:noFill/>
          <a:ln>
            <a:noFill/>
          </a:ln>
        </p:spPr>
        <p:txBody>
          <a:bodyPr spcFirstLastPara="1" wrap="square" lIns="0" tIns="0" rIns="0" bIns="0" anchor="t" anchorCtr="0">
            <a:noAutofit/>
          </a:bodyPr>
          <a:lstStyle/>
          <a:p>
            <a:pPr marL="25400"/>
            <a:r>
              <a:rPr lang="en" sz="1700" u="sng">
                <a:solidFill>
                  <a:srgbClr val="22373A"/>
                </a:solidFill>
                <a:latin typeface="Times New Roman"/>
                <a:ea typeface="Times New Roman"/>
                <a:cs typeface="Times New Roman"/>
                <a:sym typeface="Times New Roman"/>
              </a:rPr>
              <a:t> 	</a:t>
            </a:r>
            <a:r>
              <a:rPr lang="en" sz="1700" u="sng">
                <a:solidFill>
                  <a:srgbClr val="22373A"/>
                </a:solidFill>
              </a:rPr>
              <a:t>Estimate	Std. Error	t value	Pr(</a:t>
            </a:r>
            <a:r>
              <a:rPr lang="en" sz="1800" u="sng">
                <a:solidFill>
                  <a:srgbClr val="22373A"/>
                </a:solidFill>
                <a:latin typeface="Century Gothic"/>
                <a:ea typeface="Century Gothic"/>
                <a:cs typeface="Century Gothic"/>
                <a:sym typeface="Century Gothic"/>
              </a:rPr>
              <a:t>&gt;</a:t>
            </a:r>
            <a:r>
              <a:rPr lang="en" sz="1800" u="sng">
                <a:solidFill>
                  <a:srgbClr val="22373A"/>
                </a:solidFill>
                <a:latin typeface="Rambla"/>
                <a:ea typeface="Rambla"/>
                <a:cs typeface="Rambla"/>
                <a:sym typeface="Rambla"/>
              </a:rPr>
              <a:t>|</a:t>
            </a:r>
            <a:r>
              <a:rPr lang="en" sz="1700" u="sng">
                <a:solidFill>
                  <a:srgbClr val="22373A"/>
                </a:solidFill>
              </a:rPr>
              <a:t>t</a:t>
            </a:r>
            <a:r>
              <a:rPr lang="en" sz="1800" u="sng">
                <a:solidFill>
                  <a:srgbClr val="22373A"/>
                </a:solidFill>
                <a:latin typeface="Rambla"/>
                <a:ea typeface="Rambla"/>
                <a:cs typeface="Rambla"/>
                <a:sym typeface="Rambla"/>
              </a:rPr>
              <a:t>|</a:t>
            </a:r>
            <a:r>
              <a:rPr lang="en" sz="1700" u="sng">
                <a:solidFill>
                  <a:srgbClr val="22373A"/>
                </a:solidFill>
              </a:rPr>
              <a:t>) </a:t>
            </a:r>
            <a:endParaRPr sz="1700"/>
          </a:p>
        </p:txBody>
      </p:sp>
      <p:sp>
        <p:nvSpPr>
          <p:cNvPr id="302" name="Google Shape;302;p45"/>
          <p:cNvSpPr txBox="1"/>
          <p:nvPr/>
        </p:nvSpPr>
        <p:spPr>
          <a:xfrm>
            <a:off x="8678108" y="5640562"/>
            <a:ext cx="263236" cy="181202"/>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12</a:t>
            </a:r>
            <a:endParaRPr/>
          </a:p>
        </p:txBody>
      </p:sp>
      <p:graphicFrame>
        <p:nvGraphicFramePr>
          <p:cNvPr id="303" name="Google Shape;303;p45"/>
          <p:cNvGraphicFramePr/>
          <p:nvPr/>
        </p:nvGraphicFramePr>
        <p:xfrm>
          <a:off x="1582239" y="2010665"/>
          <a:ext cx="5975275" cy="738075"/>
        </p:xfrm>
        <a:graphic>
          <a:graphicData uri="http://schemas.openxmlformats.org/drawingml/2006/table">
            <a:tbl>
              <a:tblPr firstRow="1" bandRow="1">
                <a:noFill/>
              </a:tblPr>
              <a:tblGrid>
                <a:gridCol w="1447025">
                  <a:extLst>
                    <a:ext uri="{9D8B030D-6E8A-4147-A177-3AD203B41FA5}">
                      <a16:colId xmlns:a16="http://schemas.microsoft.com/office/drawing/2014/main" val="20000"/>
                    </a:ext>
                  </a:extLst>
                </a:gridCol>
                <a:gridCol w="1388725">
                  <a:extLst>
                    <a:ext uri="{9D8B030D-6E8A-4147-A177-3AD203B41FA5}">
                      <a16:colId xmlns:a16="http://schemas.microsoft.com/office/drawing/2014/main" val="20001"/>
                    </a:ext>
                  </a:extLst>
                </a:gridCol>
                <a:gridCol w="1167250">
                  <a:extLst>
                    <a:ext uri="{9D8B030D-6E8A-4147-A177-3AD203B41FA5}">
                      <a16:colId xmlns:a16="http://schemas.microsoft.com/office/drawing/2014/main" val="20002"/>
                    </a:ext>
                  </a:extLst>
                </a:gridCol>
                <a:gridCol w="1077350">
                  <a:extLst>
                    <a:ext uri="{9D8B030D-6E8A-4147-A177-3AD203B41FA5}">
                      <a16:colId xmlns:a16="http://schemas.microsoft.com/office/drawing/2014/main" val="20003"/>
                    </a:ext>
                  </a:extLst>
                </a:gridCol>
                <a:gridCol w="894925">
                  <a:extLst>
                    <a:ext uri="{9D8B030D-6E8A-4147-A177-3AD203B41FA5}">
                      <a16:colId xmlns:a16="http://schemas.microsoft.com/office/drawing/2014/main" val="20004"/>
                    </a:ext>
                  </a:extLst>
                </a:gridCol>
              </a:tblGrid>
              <a:tr h="219050">
                <a:tc>
                  <a:txBody>
                    <a:bodyPr/>
                    <a:lstStyle/>
                    <a:p>
                      <a:pPr marL="0" marR="139700" lvl="0" indent="0" algn="r" rtl="0">
                        <a:lnSpc>
                          <a:spcPct val="96736"/>
                        </a:lnSpc>
                        <a:spcBef>
                          <a:spcPts val="0"/>
                        </a:spcBef>
                        <a:spcAft>
                          <a:spcPts val="0"/>
                        </a:spcAft>
                        <a:buNone/>
                      </a:pPr>
                      <a:r>
                        <a:rPr lang="en" sz="1400" u="none" strike="noStrike" cap="none">
                          <a:solidFill>
                            <a:srgbClr val="22373A"/>
                          </a:solidFill>
                          <a:latin typeface="Arial"/>
                          <a:ea typeface="Arial"/>
                          <a:cs typeface="Arial"/>
                          <a:sym typeface="Arial"/>
                        </a:rPr>
                        <a:t>(Intercept)</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266700" lvl="0" indent="0" algn="r" rtl="0">
                        <a:lnSpc>
                          <a:spcPct val="96736"/>
                        </a:lnSpc>
                        <a:spcBef>
                          <a:spcPts val="0"/>
                        </a:spcBef>
                        <a:spcAft>
                          <a:spcPts val="0"/>
                        </a:spcAft>
                        <a:buNone/>
                      </a:pPr>
                      <a:r>
                        <a:rPr lang="en" sz="1400" u="none" strike="noStrike" cap="none">
                          <a:solidFill>
                            <a:srgbClr val="22373A"/>
                          </a:solidFill>
                          <a:latin typeface="Arial"/>
                          <a:ea typeface="Arial"/>
                          <a:cs typeface="Arial"/>
                          <a:sym typeface="Arial"/>
                        </a:rPr>
                        <a:t>197.96</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39700" lvl="0" indent="0" algn="r" rtl="0">
                        <a:lnSpc>
                          <a:spcPct val="96736"/>
                        </a:lnSpc>
                        <a:spcBef>
                          <a:spcPts val="0"/>
                        </a:spcBef>
                        <a:spcAft>
                          <a:spcPts val="0"/>
                        </a:spcAft>
                        <a:buNone/>
                      </a:pPr>
                      <a:r>
                        <a:rPr lang="en" sz="1400" u="none" strike="noStrike" cap="none">
                          <a:solidFill>
                            <a:srgbClr val="22373A"/>
                          </a:solidFill>
                          <a:latin typeface="Arial"/>
                          <a:ea typeface="Arial"/>
                          <a:cs typeface="Arial"/>
                          <a:sym typeface="Arial"/>
                        </a:rPr>
                        <a:t>59.19</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203200" lvl="0" indent="0" algn="r" rtl="0">
                        <a:lnSpc>
                          <a:spcPct val="96736"/>
                        </a:lnSpc>
                        <a:spcBef>
                          <a:spcPts val="0"/>
                        </a:spcBef>
                        <a:spcAft>
                          <a:spcPts val="0"/>
                        </a:spcAft>
                        <a:buNone/>
                      </a:pPr>
                      <a:r>
                        <a:rPr lang="en" sz="1400" u="none" strike="noStrike" cap="none">
                          <a:solidFill>
                            <a:srgbClr val="22373A"/>
                          </a:solidFill>
                          <a:latin typeface="Arial"/>
                          <a:ea typeface="Arial"/>
                          <a:cs typeface="Arial"/>
                          <a:sym typeface="Arial"/>
                        </a:rPr>
                        <a:t>3.34</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96736"/>
                        </a:lnSpc>
                        <a:spcBef>
                          <a:spcPts val="0"/>
                        </a:spcBef>
                        <a:spcAft>
                          <a:spcPts val="0"/>
                        </a:spcAft>
                        <a:buNone/>
                      </a:pPr>
                      <a:r>
                        <a:rPr lang="en" sz="1400" u="none" strike="noStrike" cap="none">
                          <a:solidFill>
                            <a:srgbClr val="22373A"/>
                          </a:solidFill>
                          <a:latin typeface="Arial"/>
                          <a:ea typeface="Arial"/>
                          <a:cs typeface="Arial"/>
                          <a:sym typeface="Arial"/>
                        </a:rPr>
                        <a:t>0.01</a:t>
                      </a:r>
                      <a:endParaRPr sz="1400" u="none" strike="noStrike" cap="none">
                        <a:latin typeface="Arial"/>
                        <a:ea typeface="Arial"/>
                        <a:cs typeface="Arial"/>
                        <a:sym typeface="Arial"/>
                      </a:endParaRPr>
                    </a:p>
                  </a:txBody>
                  <a:tcPr marL="0" marR="0" marT="0" marB="0">
                    <a:solidFill>
                      <a:srgbClr val="F9F9F9"/>
                    </a:solidFill>
                  </a:tcPr>
                </a:tc>
                <a:extLst>
                  <a:ext uri="{0D108BD9-81ED-4DB2-BD59-A6C34878D82A}">
                    <a16:rowId xmlns:a16="http://schemas.microsoft.com/office/drawing/2014/main" val="10000"/>
                  </a:ext>
                </a:extLst>
              </a:tr>
              <a:tr h="259475">
                <a:tc>
                  <a:txBody>
                    <a:bodyPr/>
                    <a:lstStyle/>
                    <a:p>
                      <a:pPr marL="0" marR="1397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volume</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2667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0.72</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397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0.06</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2032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11.67</a:t>
                      </a:r>
                      <a:endParaRPr sz="1400" u="none" strike="noStrike" cap="none">
                        <a:latin typeface="Arial"/>
                        <a:ea typeface="Arial"/>
                        <a:cs typeface="Arial"/>
                        <a:sym typeface="Arial"/>
                      </a:endParaRPr>
                    </a:p>
                  </a:txBody>
                  <a:tcPr marL="0" marR="0" marT="0" marB="0">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0.00</a:t>
                      </a:r>
                      <a:endParaRPr sz="1400" u="none" strike="noStrike" cap="none">
                        <a:latin typeface="Arial"/>
                        <a:ea typeface="Arial"/>
                        <a:cs typeface="Arial"/>
                        <a:sym typeface="Arial"/>
                      </a:endParaRPr>
                    </a:p>
                  </a:txBody>
                  <a:tcPr marL="0" marR="0" marT="0" marB="0">
                    <a:solidFill>
                      <a:srgbClr val="F9F9F9"/>
                    </a:solidFill>
                  </a:tcPr>
                </a:tc>
                <a:extLst>
                  <a:ext uri="{0D108BD9-81ED-4DB2-BD59-A6C34878D82A}">
                    <a16:rowId xmlns:a16="http://schemas.microsoft.com/office/drawing/2014/main" val="10001"/>
                  </a:ext>
                </a:extLst>
              </a:tr>
              <a:tr h="259550">
                <a:tc>
                  <a:txBody>
                    <a:bodyPr/>
                    <a:lstStyle/>
                    <a:p>
                      <a:pPr marL="0" marR="1397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cover:pb</a:t>
                      </a:r>
                      <a:endParaRPr sz="1400" u="none" strike="noStrike" cap="none">
                        <a:latin typeface="Arial"/>
                        <a:ea typeface="Arial"/>
                        <a:cs typeface="Arial"/>
                        <a:sym typeface="Arial"/>
                      </a:endParaRPr>
                    </a:p>
                  </a:txBody>
                  <a:tcPr marL="0" marR="0" marT="0" marB="0">
                    <a:lnB w="9525" cap="flat" cmpd="sng">
                      <a:solidFill>
                        <a:srgbClr val="22373A"/>
                      </a:solidFill>
                      <a:prstDash val="solid"/>
                      <a:round/>
                      <a:headEnd type="none" w="sm" len="sm"/>
                      <a:tailEnd type="none" w="sm" len="sm"/>
                    </a:lnB>
                    <a:solidFill>
                      <a:srgbClr val="F9F9F9"/>
                    </a:solidFill>
                  </a:tcPr>
                </a:tc>
                <a:tc>
                  <a:txBody>
                    <a:bodyPr/>
                    <a:lstStyle/>
                    <a:p>
                      <a:pPr marL="0" marR="2667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-184.05</a:t>
                      </a:r>
                      <a:endParaRPr sz="1400" u="none" strike="noStrike" cap="none">
                        <a:latin typeface="Arial"/>
                        <a:ea typeface="Arial"/>
                        <a:cs typeface="Arial"/>
                        <a:sym typeface="Arial"/>
                      </a:endParaRPr>
                    </a:p>
                  </a:txBody>
                  <a:tcPr marL="0" marR="0" marT="0" marB="0">
                    <a:lnB w="9525" cap="flat" cmpd="sng">
                      <a:solidFill>
                        <a:srgbClr val="22373A"/>
                      </a:solidFill>
                      <a:prstDash val="solid"/>
                      <a:round/>
                      <a:headEnd type="none" w="sm" len="sm"/>
                      <a:tailEnd type="none" w="sm" len="sm"/>
                    </a:lnB>
                    <a:solidFill>
                      <a:srgbClr val="F9F9F9"/>
                    </a:solidFill>
                  </a:tcPr>
                </a:tc>
                <a:tc>
                  <a:txBody>
                    <a:bodyPr/>
                    <a:lstStyle/>
                    <a:p>
                      <a:pPr marL="0" marR="1397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40.49</a:t>
                      </a:r>
                      <a:endParaRPr sz="1400" u="none" strike="noStrike" cap="none">
                        <a:latin typeface="Arial"/>
                        <a:ea typeface="Arial"/>
                        <a:cs typeface="Arial"/>
                        <a:sym typeface="Arial"/>
                      </a:endParaRPr>
                    </a:p>
                  </a:txBody>
                  <a:tcPr marL="0" marR="0" marT="0" marB="0">
                    <a:lnB w="9525" cap="flat" cmpd="sng">
                      <a:solidFill>
                        <a:srgbClr val="22373A"/>
                      </a:solidFill>
                      <a:prstDash val="solid"/>
                      <a:round/>
                      <a:headEnd type="none" w="sm" len="sm"/>
                      <a:tailEnd type="none" w="sm" len="sm"/>
                    </a:lnB>
                    <a:solidFill>
                      <a:srgbClr val="F9F9F9"/>
                    </a:solidFill>
                  </a:tcPr>
                </a:tc>
                <a:tc>
                  <a:txBody>
                    <a:bodyPr/>
                    <a:lstStyle/>
                    <a:p>
                      <a:pPr marL="0" marR="2032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-4.55</a:t>
                      </a:r>
                      <a:endParaRPr sz="1400" u="none" strike="noStrike" cap="none">
                        <a:latin typeface="Arial"/>
                        <a:ea typeface="Arial"/>
                        <a:cs typeface="Arial"/>
                        <a:sym typeface="Arial"/>
                      </a:endParaRPr>
                    </a:p>
                  </a:txBody>
                  <a:tcPr marL="0" marR="0" marT="0" marB="0">
                    <a:lnB w="9525" cap="flat" cmpd="sng">
                      <a:solidFill>
                        <a:srgbClr val="22373A"/>
                      </a:solidFill>
                      <a:prstDash val="solid"/>
                      <a:round/>
                      <a:headEnd type="none" w="sm" len="sm"/>
                      <a:tailEnd type="none" w="sm" len="sm"/>
                    </a:lnB>
                    <a:solidFill>
                      <a:srgbClr val="F9F9F9"/>
                    </a:solidFill>
                  </a:tcPr>
                </a:tc>
                <a:tc>
                  <a:txBody>
                    <a:bodyPr/>
                    <a:lstStyle/>
                    <a:p>
                      <a:pPr marL="0" marR="101600" lvl="0" indent="0" algn="r" rtl="0">
                        <a:lnSpc>
                          <a:spcPct val="119473"/>
                        </a:lnSpc>
                        <a:spcBef>
                          <a:spcPts val="0"/>
                        </a:spcBef>
                        <a:spcAft>
                          <a:spcPts val="0"/>
                        </a:spcAft>
                        <a:buNone/>
                      </a:pPr>
                      <a:r>
                        <a:rPr lang="en" sz="1400" u="none" strike="noStrike" cap="none">
                          <a:solidFill>
                            <a:srgbClr val="22373A"/>
                          </a:solidFill>
                          <a:latin typeface="Arial"/>
                          <a:ea typeface="Arial"/>
                          <a:cs typeface="Arial"/>
                          <a:sym typeface="Arial"/>
                        </a:rPr>
                        <a:t>0.00</a:t>
                      </a:r>
                      <a:endParaRPr sz="1400" u="none" strike="noStrike" cap="none">
                        <a:latin typeface="Arial"/>
                        <a:ea typeface="Arial"/>
                        <a:cs typeface="Arial"/>
                        <a:sym typeface="Arial"/>
                      </a:endParaRPr>
                    </a:p>
                  </a:txBody>
                  <a:tcPr marL="0" marR="0" marT="0" marB="0">
                    <a:lnB w="9525" cap="flat" cmpd="sng">
                      <a:solidFill>
                        <a:srgbClr val="22373A"/>
                      </a:solidFill>
                      <a:prstDash val="solid"/>
                      <a:round/>
                      <a:headEnd type="none" w="sm" len="sm"/>
                      <a:tailEnd type="none" w="sm" len="sm"/>
                    </a:lnB>
                    <a:solidFill>
                      <a:srgbClr val="F9F9F9"/>
                    </a:solidFill>
                  </a:tcPr>
                </a:tc>
                <a:extLst>
                  <a:ext uri="{0D108BD9-81ED-4DB2-BD59-A6C34878D82A}">
                    <a16:rowId xmlns:a16="http://schemas.microsoft.com/office/drawing/2014/main" val="10002"/>
                  </a:ext>
                </a:extLst>
              </a:tr>
            </a:tbl>
          </a:graphicData>
        </a:graphic>
      </p:graphicFrame>
      <p:sp>
        <p:nvSpPr>
          <p:cNvPr id="304" name="Google Shape;304;p45"/>
          <p:cNvSpPr txBox="1"/>
          <p:nvPr/>
        </p:nvSpPr>
        <p:spPr>
          <a:xfrm>
            <a:off x="688788" y="3476825"/>
            <a:ext cx="7762200" cy="588900"/>
          </a:xfrm>
          <a:prstGeom prst="rect">
            <a:avLst/>
          </a:prstGeom>
          <a:noFill/>
          <a:ln>
            <a:noFill/>
          </a:ln>
        </p:spPr>
        <p:txBody>
          <a:bodyPr spcFirstLastPara="1" wrap="square" lIns="0" tIns="0" rIns="0" bIns="0" anchor="t" anchorCtr="0">
            <a:noAutofit/>
          </a:bodyPr>
          <a:lstStyle/>
          <a:p>
            <a:pPr marL="25400" marR="12700">
              <a:lnSpc>
                <a:spcPct val="129899"/>
              </a:lnSpc>
            </a:pPr>
            <a:r>
              <a:rPr lang="en" sz="1800">
                <a:solidFill>
                  <a:srgbClr val="22373A"/>
                </a:solidFill>
              </a:rPr>
              <a:t>1. For </a:t>
            </a:r>
            <a:r>
              <a:rPr lang="en" sz="1800">
                <a:solidFill>
                  <a:srgbClr val="3D85C6"/>
                </a:solidFill>
              </a:rPr>
              <a:t>hardcover</a:t>
            </a:r>
            <a:r>
              <a:rPr lang="en" sz="1800">
                <a:solidFill>
                  <a:srgbClr val="22373A"/>
                </a:solidFill>
              </a:rPr>
              <a:t> books: plug in </a:t>
            </a:r>
            <a:r>
              <a:rPr lang="en" sz="1800" b="1">
                <a:solidFill>
                  <a:srgbClr val="E69138"/>
                </a:solidFill>
              </a:rPr>
              <a:t>0</a:t>
            </a:r>
            <a:r>
              <a:rPr lang="en" sz="1800">
                <a:solidFill>
                  <a:srgbClr val="22373A"/>
                </a:solidFill>
              </a:rPr>
              <a:t> for cover</a:t>
            </a:r>
            <a:endParaRPr sz="1700">
              <a:solidFill>
                <a:srgbClr val="22373A"/>
              </a:solidFill>
            </a:endParaRPr>
          </a:p>
        </p:txBody>
      </p:sp>
      <p:pic>
        <p:nvPicPr>
          <p:cNvPr id="305" name="Google Shape;305;p45"/>
          <p:cNvPicPr preferRelativeResize="0"/>
          <p:nvPr/>
        </p:nvPicPr>
        <p:blipFill>
          <a:blip r:embed="rId3">
            <a:alphaModFix/>
          </a:blip>
          <a:stretch>
            <a:fillRect/>
          </a:stretch>
        </p:blipFill>
        <p:spPr>
          <a:xfrm>
            <a:off x="1995450" y="2924300"/>
            <a:ext cx="5148876" cy="492175"/>
          </a:xfrm>
          <a:prstGeom prst="rect">
            <a:avLst/>
          </a:prstGeom>
          <a:noFill/>
          <a:ln>
            <a:noFill/>
          </a:ln>
        </p:spPr>
      </p:pic>
      <p:pic>
        <p:nvPicPr>
          <p:cNvPr id="306" name="Google Shape;306;p45"/>
          <p:cNvPicPr preferRelativeResize="0"/>
          <p:nvPr/>
        </p:nvPicPr>
        <p:blipFill>
          <a:blip r:embed="rId4">
            <a:alphaModFix/>
          </a:blip>
          <a:stretch>
            <a:fillRect/>
          </a:stretch>
        </p:blipFill>
        <p:spPr>
          <a:xfrm>
            <a:off x="1995451" y="3859545"/>
            <a:ext cx="5148874" cy="937936"/>
          </a:xfrm>
          <a:prstGeom prst="rect">
            <a:avLst/>
          </a:prstGeom>
          <a:noFill/>
          <a:ln>
            <a:noFill/>
          </a:ln>
        </p:spPr>
      </p:pic>
      <p:sp>
        <p:nvSpPr>
          <p:cNvPr id="307" name="Google Shape;307;p45"/>
          <p:cNvSpPr txBox="1"/>
          <p:nvPr/>
        </p:nvSpPr>
        <p:spPr>
          <a:xfrm>
            <a:off x="690888" y="4793800"/>
            <a:ext cx="7762200" cy="588900"/>
          </a:xfrm>
          <a:prstGeom prst="rect">
            <a:avLst/>
          </a:prstGeom>
          <a:noFill/>
          <a:ln>
            <a:noFill/>
          </a:ln>
        </p:spPr>
        <p:txBody>
          <a:bodyPr spcFirstLastPara="1" wrap="square" lIns="0" tIns="0" rIns="0" bIns="0" anchor="t" anchorCtr="0">
            <a:noAutofit/>
          </a:bodyPr>
          <a:lstStyle/>
          <a:p>
            <a:pPr marL="25400" marR="12700">
              <a:lnSpc>
                <a:spcPct val="129899"/>
              </a:lnSpc>
            </a:pPr>
            <a:r>
              <a:rPr lang="en" sz="1800">
                <a:solidFill>
                  <a:srgbClr val="22373A"/>
                </a:solidFill>
              </a:rPr>
              <a:t>2. For </a:t>
            </a:r>
            <a:r>
              <a:rPr lang="en" sz="1800">
                <a:solidFill>
                  <a:srgbClr val="3D85C6"/>
                </a:solidFill>
              </a:rPr>
              <a:t>paperback</a:t>
            </a:r>
            <a:r>
              <a:rPr lang="en" sz="1800">
                <a:solidFill>
                  <a:srgbClr val="22373A"/>
                </a:solidFill>
              </a:rPr>
              <a:t> books: plug in </a:t>
            </a:r>
            <a:r>
              <a:rPr lang="en" sz="1800" b="1">
                <a:solidFill>
                  <a:srgbClr val="E69138"/>
                </a:solidFill>
              </a:rPr>
              <a:t>1</a:t>
            </a:r>
            <a:r>
              <a:rPr lang="en" sz="1800">
                <a:solidFill>
                  <a:srgbClr val="22373A"/>
                </a:solidFill>
              </a:rPr>
              <a:t> for cover</a:t>
            </a:r>
            <a:endParaRPr sz="1700">
              <a:solidFill>
                <a:srgbClr val="22373A"/>
              </a:solidFill>
            </a:endParaRPr>
          </a:p>
        </p:txBody>
      </p:sp>
      <p:pic>
        <p:nvPicPr>
          <p:cNvPr id="308" name="Google Shape;308;p45"/>
          <p:cNvPicPr preferRelativeResize="0"/>
          <p:nvPr/>
        </p:nvPicPr>
        <p:blipFill>
          <a:blip r:embed="rId5">
            <a:alphaModFix/>
          </a:blip>
          <a:stretch>
            <a:fillRect/>
          </a:stretch>
        </p:blipFill>
        <p:spPr>
          <a:xfrm>
            <a:off x="1995451" y="5100932"/>
            <a:ext cx="5148875" cy="895169"/>
          </a:xfrm>
          <a:prstGeom prst="rect">
            <a:avLst/>
          </a:prstGeom>
          <a:noFill/>
          <a:ln>
            <a:noFill/>
          </a:ln>
        </p:spPr>
      </p:pic>
    </p:spTree>
  </p:cSld>
  <p:clrMapOvr>
    <a:masterClrMapping/>
  </p:clrMapOvr>
  <p:transition>
    <p:fade thruBlk="1"/>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6"/>
          <p:cNvSpPr txBox="1">
            <a:spLocks noGrp="1"/>
          </p:cNvSpPr>
          <p:nvPr>
            <p:ph type="title"/>
          </p:nvPr>
        </p:nvSpPr>
        <p:spPr>
          <a:xfrm>
            <a:off x="203108" y="984375"/>
            <a:ext cx="8737783" cy="298229"/>
          </a:xfrm>
          <a:prstGeom prst="rect">
            <a:avLst/>
          </a:prstGeom>
          <a:noFill/>
          <a:ln>
            <a:noFill/>
          </a:ln>
        </p:spPr>
        <p:txBody>
          <a:bodyPr spcFirstLastPara="1" wrap="square" lIns="0" tIns="0" rIns="0" bIns="0" anchor="t" anchorCtr="0">
            <a:noAutofit/>
          </a:bodyPr>
          <a:lstStyle/>
          <a:p>
            <a:pPr marL="25400"/>
            <a:r>
              <a:rPr lang="en"/>
              <a:t>Visualising the linear model</a:t>
            </a:r>
            <a:endParaRPr sz="2500"/>
          </a:p>
        </p:txBody>
      </p:sp>
      <p:sp>
        <p:nvSpPr>
          <p:cNvPr id="314" name="Google Shape;314;p46"/>
          <p:cNvSpPr/>
          <p:nvPr/>
        </p:nvSpPr>
        <p:spPr>
          <a:xfrm>
            <a:off x="4937170" y="2735297"/>
            <a:ext cx="84387" cy="0"/>
          </a:xfrm>
          <a:custGeom>
            <a:avLst/>
            <a:gdLst/>
            <a:ahLst/>
            <a:cxnLst/>
            <a:rect l="l" t="t" r="r" b="b"/>
            <a:pathLst>
              <a:path w="120000" h="120000" extrusionOk="0">
                <a:moveTo>
                  <a:pt x="0" y="0"/>
                </a:moveTo>
                <a:lnTo>
                  <a:pt x="119636" y="0"/>
                </a:lnTo>
              </a:path>
            </a:pathLst>
          </a:custGeom>
          <a:noFill/>
          <a:ln w="42400" cap="flat" cmpd="sng">
            <a:solidFill>
              <a:srgbClr val="569BBD"/>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15" name="Google Shape;315;p46"/>
          <p:cNvSpPr/>
          <p:nvPr/>
        </p:nvSpPr>
        <p:spPr>
          <a:xfrm>
            <a:off x="5425747" y="2247093"/>
            <a:ext cx="84387" cy="0"/>
          </a:xfrm>
          <a:custGeom>
            <a:avLst/>
            <a:gdLst/>
            <a:ahLst/>
            <a:cxnLst/>
            <a:rect l="l" t="t" r="r" b="b"/>
            <a:pathLst>
              <a:path w="120000" h="120000" extrusionOk="0">
                <a:moveTo>
                  <a:pt x="0" y="0"/>
                </a:moveTo>
                <a:lnTo>
                  <a:pt x="119636" y="0"/>
                </a:lnTo>
              </a:path>
            </a:pathLst>
          </a:custGeom>
          <a:noFill/>
          <a:ln w="42400" cap="flat" cmpd="sng">
            <a:solidFill>
              <a:srgbClr val="569BBD"/>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16" name="Google Shape;316;p46"/>
          <p:cNvSpPr/>
          <p:nvPr/>
        </p:nvSpPr>
        <p:spPr>
          <a:xfrm>
            <a:off x="5832372" y="1921623"/>
            <a:ext cx="84387" cy="0"/>
          </a:xfrm>
          <a:custGeom>
            <a:avLst/>
            <a:gdLst/>
            <a:ahLst/>
            <a:cxnLst/>
            <a:rect l="l" t="t" r="r" b="b"/>
            <a:pathLst>
              <a:path w="120000" h="120000" extrusionOk="0">
                <a:moveTo>
                  <a:pt x="0" y="0"/>
                </a:moveTo>
                <a:lnTo>
                  <a:pt x="119636" y="0"/>
                </a:lnTo>
              </a:path>
            </a:pathLst>
          </a:custGeom>
          <a:noFill/>
          <a:ln w="42400" cap="flat" cmpd="sng">
            <a:solidFill>
              <a:srgbClr val="569BBD"/>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17" name="Google Shape;317;p46"/>
          <p:cNvSpPr/>
          <p:nvPr/>
        </p:nvSpPr>
        <p:spPr>
          <a:xfrm>
            <a:off x="2527481" y="4199795"/>
            <a:ext cx="84387" cy="0"/>
          </a:xfrm>
          <a:custGeom>
            <a:avLst/>
            <a:gdLst/>
            <a:ahLst/>
            <a:cxnLst/>
            <a:rect l="l" t="t" r="r" b="b"/>
            <a:pathLst>
              <a:path w="120000" h="120000" extrusionOk="0">
                <a:moveTo>
                  <a:pt x="0" y="0"/>
                </a:moveTo>
                <a:lnTo>
                  <a:pt x="119636" y="0"/>
                </a:lnTo>
              </a:path>
            </a:pathLst>
          </a:custGeom>
          <a:noFill/>
          <a:ln w="42400" cap="flat" cmpd="sng">
            <a:solidFill>
              <a:srgbClr val="569BBD"/>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18" name="Google Shape;318;p46"/>
          <p:cNvSpPr/>
          <p:nvPr/>
        </p:nvSpPr>
        <p:spPr>
          <a:xfrm>
            <a:off x="4250736" y="2898032"/>
            <a:ext cx="84387" cy="0"/>
          </a:xfrm>
          <a:custGeom>
            <a:avLst/>
            <a:gdLst/>
            <a:ahLst/>
            <a:cxnLst/>
            <a:rect l="l" t="t" r="r" b="b"/>
            <a:pathLst>
              <a:path w="120000" h="120000" extrusionOk="0">
                <a:moveTo>
                  <a:pt x="0" y="0"/>
                </a:moveTo>
                <a:lnTo>
                  <a:pt x="119636" y="0"/>
                </a:lnTo>
              </a:path>
            </a:pathLst>
          </a:custGeom>
          <a:noFill/>
          <a:ln w="42400" cap="flat" cmpd="sng">
            <a:solidFill>
              <a:srgbClr val="569BBD"/>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19" name="Google Shape;319;p46"/>
          <p:cNvSpPr/>
          <p:nvPr/>
        </p:nvSpPr>
        <p:spPr>
          <a:xfrm>
            <a:off x="4027012" y="3386119"/>
            <a:ext cx="84387" cy="0"/>
          </a:xfrm>
          <a:custGeom>
            <a:avLst/>
            <a:gdLst/>
            <a:ahLst/>
            <a:cxnLst/>
            <a:rect l="l" t="t" r="r" b="b"/>
            <a:pathLst>
              <a:path w="120000" h="120000" extrusionOk="0">
                <a:moveTo>
                  <a:pt x="0" y="0"/>
                </a:moveTo>
                <a:lnTo>
                  <a:pt x="119636" y="0"/>
                </a:lnTo>
              </a:path>
            </a:pathLst>
          </a:custGeom>
          <a:noFill/>
          <a:ln w="42400" cap="flat" cmpd="sng">
            <a:solidFill>
              <a:srgbClr val="569BBD"/>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20" name="Google Shape;320;p46"/>
          <p:cNvSpPr/>
          <p:nvPr/>
        </p:nvSpPr>
        <p:spPr>
          <a:xfrm>
            <a:off x="6216564" y="1840256"/>
            <a:ext cx="84387" cy="0"/>
          </a:xfrm>
          <a:custGeom>
            <a:avLst/>
            <a:gdLst/>
            <a:ahLst/>
            <a:cxnLst/>
            <a:rect l="l" t="t" r="r" b="b"/>
            <a:pathLst>
              <a:path w="120000" h="120000" extrusionOk="0">
                <a:moveTo>
                  <a:pt x="0" y="0"/>
                </a:moveTo>
                <a:lnTo>
                  <a:pt x="119636" y="0"/>
                </a:lnTo>
              </a:path>
            </a:pathLst>
          </a:custGeom>
          <a:noFill/>
          <a:ln w="42400" cap="flat" cmpd="sng">
            <a:solidFill>
              <a:srgbClr val="569BBD"/>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21" name="Google Shape;321;p46"/>
          <p:cNvSpPr/>
          <p:nvPr/>
        </p:nvSpPr>
        <p:spPr>
          <a:xfrm>
            <a:off x="3158141" y="4476234"/>
            <a:ext cx="114615" cy="73613"/>
          </a:xfrm>
          <a:custGeom>
            <a:avLst/>
            <a:gdLst/>
            <a:ahLst/>
            <a:cxnLst/>
            <a:rect l="l" t="t" r="r" b="b"/>
            <a:pathLst>
              <a:path w="120000" h="120000" extrusionOk="0">
                <a:moveTo>
                  <a:pt x="59373" y="0"/>
                </a:moveTo>
                <a:lnTo>
                  <a:pt x="0" y="119888"/>
                </a:lnTo>
                <a:lnTo>
                  <a:pt x="118747" y="119888"/>
                </a:lnTo>
                <a:lnTo>
                  <a:pt x="59373" y="0"/>
                </a:lnTo>
                <a:close/>
              </a:path>
            </a:pathLst>
          </a:custGeom>
          <a:solidFill>
            <a:srgbClr val="4C721D">
              <a:alpha val="75294"/>
            </a:srgbClr>
          </a:solidFill>
          <a:ln>
            <a:noFill/>
          </a:ln>
        </p:spPr>
        <p:txBody>
          <a:bodyPr spcFirstLastPara="1" wrap="square" lIns="0" tIns="0" rIns="0" bIns="0" anchor="t" anchorCtr="0">
            <a:noAutofit/>
          </a:bodyPr>
          <a:lstStyle/>
          <a:p>
            <a:endParaRPr sz="3300"/>
          </a:p>
        </p:txBody>
      </p:sp>
      <p:sp>
        <p:nvSpPr>
          <p:cNvPr id="322" name="Google Shape;322;p46"/>
          <p:cNvSpPr/>
          <p:nvPr/>
        </p:nvSpPr>
        <p:spPr>
          <a:xfrm>
            <a:off x="5176162" y="3011737"/>
            <a:ext cx="114615" cy="73613"/>
          </a:xfrm>
          <a:custGeom>
            <a:avLst/>
            <a:gdLst/>
            <a:ahLst/>
            <a:cxnLst/>
            <a:rect l="l" t="t" r="r" b="b"/>
            <a:pathLst>
              <a:path w="120000" h="120000" extrusionOk="0">
                <a:moveTo>
                  <a:pt x="59373" y="0"/>
                </a:moveTo>
                <a:lnTo>
                  <a:pt x="0" y="119699"/>
                </a:lnTo>
                <a:lnTo>
                  <a:pt x="118747" y="119699"/>
                </a:lnTo>
                <a:lnTo>
                  <a:pt x="59373" y="0"/>
                </a:lnTo>
                <a:close/>
              </a:path>
            </a:pathLst>
          </a:custGeom>
          <a:solidFill>
            <a:srgbClr val="4C721D">
              <a:alpha val="75294"/>
            </a:srgbClr>
          </a:solidFill>
          <a:ln>
            <a:noFill/>
          </a:ln>
        </p:spPr>
        <p:txBody>
          <a:bodyPr spcFirstLastPara="1" wrap="square" lIns="0" tIns="0" rIns="0" bIns="0" anchor="t" anchorCtr="0">
            <a:noAutofit/>
          </a:bodyPr>
          <a:lstStyle/>
          <a:p>
            <a:endParaRPr sz="3300"/>
          </a:p>
        </p:txBody>
      </p:sp>
      <p:sp>
        <p:nvSpPr>
          <p:cNvPr id="323" name="Google Shape;323;p46"/>
          <p:cNvSpPr/>
          <p:nvPr/>
        </p:nvSpPr>
        <p:spPr>
          <a:xfrm>
            <a:off x="5086735" y="3174472"/>
            <a:ext cx="113355" cy="73613"/>
          </a:xfrm>
          <a:custGeom>
            <a:avLst/>
            <a:gdLst/>
            <a:ahLst/>
            <a:cxnLst/>
            <a:rect l="l" t="t" r="r" b="b"/>
            <a:pathLst>
              <a:path w="120000" h="120000" extrusionOk="0">
                <a:moveTo>
                  <a:pt x="59867" y="0"/>
                </a:moveTo>
                <a:lnTo>
                  <a:pt x="0" y="119699"/>
                </a:lnTo>
                <a:lnTo>
                  <a:pt x="119901" y="119699"/>
                </a:lnTo>
                <a:lnTo>
                  <a:pt x="59867" y="0"/>
                </a:lnTo>
                <a:close/>
              </a:path>
            </a:pathLst>
          </a:custGeom>
          <a:solidFill>
            <a:srgbClr val="4C721D">
              <a:alpha val="75294"/>
            </a:srgbClr>
          </a:solidFill>
          <a:ln>
            <a:noFill/>
          </a:ln>
        </p:spPr>
        <p:txBody>
          <a:bodyPr spcFirstLastPara="1" wrap="square" lIns="0" tIns="0" rIns="0" bIns="0" anchor="t" anchorCtr="0">
            <a:noAutofit/>
          </a:bodyPr>
          <a:lstStyle/>
          <a:p>
            <a:endParaRPr sz="3300"/>
          </a:p>
        </p:txBody>
      </p:sp>
      <p:sp>
        <p:nvSpPr>
          <p:cNvPr id="324" name="Google Shape;324;p46"/>
          <p:cNvSpPr/>
          <p:nvPr/>
        </p:nvSpPr>
        <p:spPr>
          <a:xfrm>
            <a:off x="7186704" y="2116695"/>
            <a:ext cx="114615" cy="73613"/>
          </a:xfrm>
          <a:custGeom>
            <a:avLst/>
            <a:gdLst/>
            <a:ahLst/>
            <a:cxnLst/>
            <a:rect l="l" t="t" r="r" b="b"/>
            <a:pathLst>
              <a:path w="120000" h="120000" extrusionOk="0">
                <a:moveTo>
                  <a:pt x="59373" y="0"/>
                </a:moveTo>
                <a:lnTo>
                  <a:pt x="0" y="119888"/>
                </a:lnTo>
                <a:lnTo>
                  <a:pt x="118747" y="119888"/>
                </a:lnTo>
                <a:lnTo>
                  <a:pt x="59373" y="0"/>
                </a:lnTo>
                <a:close/>
              </a:path>
            </a:pathLst>
          </a:custGeom>
          <a:solidFill>
            <a:srgbClr val="4C721D">
              <a:alpha val="75294"/>
            </a:srgbClr>
          </a:solidFill>
          <a:ln>
            <a:noFill/>
          </a:ln>
        </p:spPr>
        <p:txBody>
          <a:bodyPr spcFirstLastPara="1" wrap="square" lIns="0" tIns="0" rIns="0" bIns="0" anchor="t" anchorCtr="0">
            <a:noAutofit/>
          </a:bodyPr>
          <a:lstStyle/>
          <a:p>
            <a:endParaRPr sz="3300"/>
          </a:p>
        </p:txBody>
      </p:sp>
      <p:sp>
        <p:nvSpPr>
          <p:cNvPr id="325" name="Google Shape;325;p46"/>
          <p:cNvSpPr/>
          <p:nvPr/>
        </p:nvSpPr>
        <p:spPr>
          <a:xfrm>
            <a:off x="3184315" y="4150765"/>
            <a:ext cx="113355" cy="73613"/>
          </a:xfrm>
          <a:custGeom>
            <a:avLst/>
            <a:gdLst/>
            <a:ahLst/>
            <a:cxnLst/>
            <a:rect l="l" t="t" r="r" b="b"/>
            <a:pathLst>
              <a:path w="120000" h="120000" extrusionOk="0">
                <a:moveTo>
                  <a:pt x="60033" y="0"/>
                </a:moveTo>
                <a:lnTo>
                  <a:pt x="0" y="119888"/>
                </a:lnTo>
                <a:lnTo>
                  <a:pt x="119901" y="119888"/>
                </a:lnTo>
                <a:lnTo>
                  <a:pt x="60033" y="0"/>
                </a:lnTo>
                <a:close/>
              </a:path>
            </a:pathLst>
          </a:custGeom>
          <a:solidFill>
            <a:srgbClr val="4C721D">
              <a:alpha val="75294"/>
            </a:srgbClr>
          </a:solidFill>
          <a:ln>
            <a:noFill/>
          </a:ln>
        </p:spPr>
        <p:txBody>
          <a:bodyPr spcFirstLastPara="1" wrap="square" lIns="0" tIns="0" rIns="0" bIns="0" anchor="t" anchorCtr="0">
            <a:noAutofit/>
          </a:bodyPr>
          <a:lstStyle/>
          <a:p>
            <a:endParaRPr sz="3300"/>
          </a:p>
        </p:txBody>
      </p:sp>
      <p:sp>
        <p:nvSpPr>
          <p:cNvPr id="326" name="Google Shape;326;p46"/>
          <p:cNvSpPr/>
          <p:nvPr/>
        </p:nvSpPr>
        <p:spPr>
          <a:xfrm>
            <a:off x="5388822" y="2198063"/>
            <a:ext cx="113355" cy="73613"/>
          </a:xfrm>
          <a:custGeom>
            <a:avLst/>
            <a:gdLst/>
            <a:ahLst/>
            <a:cxnLst/>
            <a:rect l="l" t="t" r="r" b="b"/>
            <a:pathLst>
              <a:path w="120000" h="120000" extrusionOk="0">
                <a:moveTo>
                  <a:pt x="60033" y="0"/>
                </a:moveTo>
                <a:lnTo>
                  <a:pt x="0" y="119888"/>
                </a:lnTo>
                <a:lnTo>
                  <a:pt x="119901" y="119888"/>
                </a:lnTo>
                <a:lnTo>
                  <a:pt x="60033" y="0"/>
                </a:lnTo>
                <a:close/>
              </a:path>
            </a:pathLst>
          </a:custGeom>
          <a:solidFill>
            <a:srgbClr val="4C721D">
              <a:alpha val="75294"/>
            </a:srgbClr>
          </a:solidFill>
          <a:ln>
            <a:noFill/>
          </a:ln>
        </p:spPr>
        <p:txBody>
          <a:bodyPr spcFirstLastPara="1" wrap="square" lIns="0" tIns="0" rIns="0" bIns="0" anchor="t" anchorCtr="0">
            <a:noAutofit/>
          </a:bodyPr>
          <a:lstStyle/>
          <a:p>
            <a:endParaRPr sz="3300"/>
          </a:p>
        </p:txBody>
      </p:sp>
      <p:sp>
        <p:nvSpPr>
          <p:cNvPr id="327" name="Google Shape;327;p46"/>
          <p:cNvSpPr/>
          <p:nvPr/>
        </p:nvSpPr>
        <p:spPr>
          <a:xfrm>
            <a:off x="3840838" y="3906662"/>
            <a:ext cx="113355" cy="73613"/>
          </a:xfrm>
          <a:custGeom>
            <a:avLst/>
            <a:gdLst/>
            <a:ahLst/>
            <a:cxnLst/>
            <a:rect l="l" t="t" r="r" b="b"/>
            <a:pathLst>
              <a:path w="120000" h="120000" extrusionOk="0">
                <a:moveTo>
                  <a:pt x="60033" y="0"/>
                </a:moveTo>
                <a:lnTo>
                  <a:pt x="0" y="119888"/>
                </a:lnTo>
                <a:lnTo>
                  <a:pt x="119901" y="119888"/>
                </a:lnTo>
                <a:lnTo>
                  <a:pt x="60033" y="0"/>
                </a:lnTo>
                <a:close/>
              </a:path>
            </a:pathLst>
          </a:custGeom>
          <a:solidFill>
            <a:srgbClr val="4C721D">
              <a:alpha val="75294"/>
            </a:srgbClr>
          </a:solidFill>
          <a:ln>
            <a:noFill/>
          </a:ln>
        </p:spPr>
        <p:txBody>
          <a:bodyPr spcFirstLastPara="1" wrap="square" lIns="0" tIns="0" rIns="0" bIns="0" anchor="t" anchorCtr="0">
            <a:noAutofit/>
          </a:bodyPr>
          <a:lstStyle/>
          <a:p>
            <a:endParaRPr sz="3300"/>
          </a:p>
        </p:txBody>
      </p:sp>
      <p:sp>
        <p:nvSpPr>
          <p:cNvPr id="328" name="Google Shape;328;p46"/>
          <p:cNvSpPr/>
          <p:nvPr/>
        </p:nvSpPr>
        <p:spPr>
          <a:xfrm>
            <a:off x="5478405" y="2930369"/>
            <a:ext cx="113355" cy="73613"/>
          </a:xfrm>
          <a:custGeom>
            <a:avLst/>
            <a:gdLst/>
            <a:ahLst/>
            <a:cxnLst/>
            <a:rect l="l" t="t" r="r" b="b"/>
            <a:pathLst>
              <a:path w="120000" h="120000" extrusionOk="0">
                <a:moveTo>
                  <a:pt x="59867" y="0"/>
                </a:moveTo>
                <a:lnTo>
                  <a:pt x="0" y="119888"/>
                </a:lnTo>
                <a:lnTo>
                  <a:pt x="119901" y="119888"/>
                </a:lnTo>
                <a:lnTo>
                  <a:pt x="59867" y="0"/>
                </a:lnTo>
                <a:close/>
              </a:path>
            </a:pathLst>
          </a:custGeom>
          <a:solidFill>
            <a:srgbClr val="4C721D">
              <a:alpha val="75294"/>
            </a:srgbClr>
          </a:solidFill>
          <a:ln>
            <a:noFill/>
          </a:ln>
        </p:spPr>
        <p:txBody>
          <a:bodyPr spcFirstLastPara="1" wrap="square" lIns="0" tIns="0" rIns="0" bIns="0" anchor="t" anchorCtr="0">
            <a:noAutofit/>
          </a:bodyPr>
          <a:lstStyle/>
          <a:p>
            <a:endParaRPr sz="3300"/>
          </a:p>
        </p:txBody>
      </p:sp>
      <p:sp>
        <p:nvSpPr>
          <p:cNvPr id="329" name="Google Shape;329;p46"/>
          <p:cNvSpPr/>
          <p:nvPr/>
        </p:nvSpPr>
        <p:spPr>
          <a:xfrm>
            <a:off x="2424032" y="4632665"/>
            <a:ext cx="4476278" cy="0"/>
          </a:xfrm>
          <a:custGeom>
            <a:avLst/>
            <a:gdLst/>
            <a:ahLst/>
            <a:cxnLst/>
            <a:rect l="l" t="t" r="r" b="b"/>
            <a:pathLst>
              <a:path w="120000" h="120000" extrusionOk="0">
                <a:moveTo>
                  <a:pt x="0" y="0"/>
                </a:moveTo>
                <a:lnTo>
                  <a:pt x="119996"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30" name="Google Shape;330;p46"/>
          <p:cNvSpPr/>
          <p:nvPr/>
        </p:nvSpPr>
        <p:spPr>
          <a:xfrm>
            <a:off x="2424032" y="4632666"/>
            <a:ext cx="0" cy="84939"/>
          </a:xfrm>
          <a:custGeom>
            <a:avLst/>
            <a:gdLst/>
            <a:ahLst/>
            <a:cxnLst/>
            <a:rect l="l" t="t" r="r" b="b"/>
            <a:pathLst>
              <a:path w="120000" h="120000" extrusionOk="0">
                <a:moveTo>
                  <a:pt x="0" y="0"/>
                </a:moveTo>
                <a:lnTo>
                  <a:pt x="0" y="118746"/>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31" name="Google Shape;331;p46"/>
          <p:cNvSpPr/>
          <p:nvPr/>
        </p:nvSpPr>
        <p:spPr>
          <a:xfrm>
            <a:off x="3170136" y="4632666"/>
            <a:ext cx="0" cy="84939"/>
          </a:xfrm>
          <a:custGeom>
            <a:avLst/>
            <a:gdLst/>
            <a:ahLst/>
            <a:cxnLst/>
            <a:rect l="l" t="t" r="r" b="b"/>
            <a:pathLst>
              <a:path w="120000" h="120000" extrusionOk="0">
                <a:moveTo>
                  <a:pt x="0" y="0"/>
                </a:moveTo>
                <a:lnTo>
                  <a:pt x="0" y="118746"/>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32" name="Google Shape;332;p46"/>
          <p:cNvSpPr/>
          <p:nvPr/>
        </p:nvSpPr>
        <p:spPr>
          <a:xfrm>
            <a:off x="3916086" y="4632666"/>
            <a:ext cx="0" cy="84939"/>
          </a:xfrm>
          <a:custGeom>
            <a:avLst/>
            <a:gdLst/>
            <a:ahLst/>
            <a:cxnLst/>
            <a:rect l="l" t="t" r="r" b="b"/>
            <a:pathLst>
              <a:path w="120000" h="120000" extrusionOk="0">
                <a:moveTo>
                  <a:pt x="0" y="0"/>
                </a:moveTo>
                <a:lnTo>
                  <a:pt x="0" y="118746"/>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33" name="Google Shape;333;p46"/>
          <p:cNvSpPr/>
          <p:nvPr/>
        </p:nvSpPr>
        <p:spPr>
          <a:xfrm>
            <a:off x="4662191" y="4632666"/>
            <a:ext cx="0" cy="84939"/>
          </a:xfrm>
          <a:custGeom>
            <a:avLst/>
            <a:gdLst/>
            <a:ahLst/>
            <a:cxnLst/>
            <a:rect l="l" t="t" r="r" b="b"/>
            <a:pathLst>
              <a:path w="120000" h="120000" extrusionOk="0">
                <a:moveTo>
                  <a:pt x="0" y="0"/>
                </a:moveTo>
                <a:lnTo>
                  <a:pt x="0" y="118746"/>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34" name="Google Shape;334;p46"/>
          <p:cNvSpPr/>
          <p:nvPr/>
        </p:nvSpPr>
        <p:spPr>
          <a:xfrm>
            <a:off x="5408140" y="4632666"/>
            <a:ext cx="0" cy="84939"/>
          </a:xfrm>
          <a:custGeom>
            <a:avLst/>
            <a:gdLst/>
            <a:ahLst/>
            <a:cxnLst/>
            <a:rect l="l" t="t" r="r" b="b"/>
            <a:pathLst>
              <a:path w="120000" h="120000" extrusionOk="0">
                <a:moveTo>
                  <a:pt x="0" y="0"/>
                </a:moveTo>
                <a:lnTo>
                  <a:pt x="0" y="118746"/>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35" name="Google Shape;335;p46"/>
          <p:cNvSpPr/>
          <p:nvPr/>
        </p:nvSpPr>
        <p:spPr>
          <a:xfrm>
            <a:off x="6154247" y="4632666"/>
            <a:ext cx="0" cy="84939"/>
          </a:xfrm>
          <a:custGeom>
            <a:avLst/>
            <a:gdLst/>
            <a:ahLst/>
            <a:cxnLst/>
            <a:rect l="l" t="t" r="r" b="b"/>
            <a:pathLst>
              <a:path w="120000" h="120000" extrusionOk="0">
                <a:moveTo>
                  <a:pt x="0" y="0"/>
                </a:moveTo>
                <a:lnTo>
                  <a:pt x="0" y="118746"/>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36" name="Google Shape;336;p46"/>
          <p:cNvSpPr/>
          <p:nvPr/>
        </p:nvSpPr>
        <p:spPr>
          <a:xfrm>
            <a:off x="6900194" y="4632666"/>
            <a:ext cx="0" cy="84939"/>
          </a:xfrm>
          <a:custGeom>
            <a:avLst/>
            <a:gdLst/>
            <a:ahLst/>
            <a:cxnLst/>
            <a:rect l="l" t="t" r="r" b="b"/>
            <a:pathLst>
              <a:path w="120000" h="120000" extrusionOk="0">
                <a:moveTo>
                  <a:pt x="0" y="0"/>
                </a:moveTo>
                <a:lnTo>
                  <a:pt x="0" y="118746"/>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37" name="Google Shape;337;p46"/>
          <p:cNvSpPr/>
          <p:nvPr/>
        </p:nvSpPr>
        <p:spPr>
          <a:xfrm>
            <a:off x="2382589" y="2084357"/>
            <a:ext cx="0" cy="1953586"/>
          </a:xfrm>
          <a:custGeom>
            <a:avLst/>
            <a:gdLst/>
            <a:ahLst/>
            <a:cxnLst/>
            <a:rect l="l" t="t" r="r" b="b"/>
            <a:pathLst>
              <a:path w="120000" h="120000" extrusionOk="0">
                <a:moveTo>
                  <a:pt x="0" y="119945"/>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38" name="Google Shape;338;p46"/>
          <p:cNvSpPr/>
          <p:nvPr/>
        </p:nvSpPr>
        <p:spPr>
          <a:xfrm>
            <a:off x="2270417" y="4037059"/>
            <a:ext cx="113355" cy="0"/>
          </a:xfrm>
          <a:custGeom>
            <a:avLst/>
            <a:gdLst/>
            <a:ahLst/>
            <a:cxnLst/>
            <a:rect l="l" t="t" r="r" b="b"/>
            <a:pathLst>
              <a:path w="120000" h="120000" extrusionOk="0">
                <a:moveTo>
                  <a:pt x="118746" y="0"/>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39" name="Google Shape;339;p46"/>
          <p:cNvSpPr/>
          <p:nvPr/>
        </p:nvSpPr>
        <p:spPr>
          <a:xfrm>
            <a:off x="2270417" y="3386119"/>
            <a:ext cx="113355" cy="0"/>
          </a:xfrm>
          <a:custGeom>
            <a:avLst/>
            <a:gdLst/>
            <a:ahLst/>
            <a:cxnLst/>
            <a:rect l="l" t="t" r="r" b="b"/>
            <a:pathLst>
              <a:path w="120000" h="120000" extrusionOk="0">
                <a:moveTo>
                  <a:pt x="118746" y="0"/>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40" name="Google Shape;340;p46"/>
          <p:cNvSpPr/>
          <p:nvPr/>
        </p:nvSpPr>
        <p:spPr>
          <a:xfrm>
            <a:off x="2270417" y="2735297"/>
            <a:ext cx="113355" cy="0"/>
          </a:xfrm>
          <a:custGeom>
            <a:avLst/>
            <a:gdLst/>
            <a:ahLst/>
            <a:cxnLst/>
            <a:rect l="l" t="t" r="r" b="b"/>
            <a:pathLst>
              <a:path w="120000" h="120000" extrusionOk="0">
                <a:moveTo>
                  <a:pt x="118746" y="0"/>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41" name="Google Shape;341;p46"/>
          <p:cNvSpPr/>
          <p:nvPr/>
        </p:nvSpPr>
        <p:spPr>
          <a:xfrm>
            <a:off x="2270417" y="2084357"/>
            <a:ext cx="113355" cy="0"/>
          </a:xfrm>
          <a:custGeom>
            <a:avLst/>
            <a:gdLst/>
            <a:ahLst/>
            <a:cxnLst/>
            <a:rect l="l" t="t" r="r" b="b"/>
            <a:pathLst>
              <a:path w="120000" h="120000" extrusionOk="0">
                <a:moveTo>
                  <a:pt x="118746" y="0"/>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42" name="Google Shape;342;p46"/>
          <p:cNvSpPr txBox="1"/>
          <p:nvPr/>
        </p:nvSpPr>
        <p:spPr>
          <a:xfrm>
            <a:off x="1810556" y="2628226"/>
            <a:ext cx="440826" cy="1524175"/>
          </a:xfrm>
          <a:prstGeom prst="rect">
            <a:avLst/>
          </a:prstGeom>
          <a:noFill/>
          <a:ln>
            <a:noFill/>
          </a:ln>
        </p:spPr>
        <p:txBody>
          <a:bodyPr spcFirstLastPara="1" wrap="square" lIns="0" tIns="0" rIns="0" bIns="0" anchor="t" anchorCtr="0">
            <a:noAutofit/>
          </a:bodyPr>
          <a:lstStyle/>
          <a:p>
            <a:pPr marL="25400"/>
            <a:r>
              <a:rPr lang="en" sz="1600"/>
              <a:t>800</a:t>
            </a:r>
            <a:endParaRPr sz="1600"/>
          </a:p>
          <a:p>
            <a:endParaRPr sz="1600">
              <a:latin typeface="Times New Roman"/>
              <a:ea typeface="Times New Roman"/>
              <a:cs typeface="Times New Roman"/>
              <a:sym typeface="Times New Roman"/>
            </a:endParaRPr>
          </a:p>
          <a:p>
            <a:endParaRPr sz="2100">
              <a:latin typeface="Times New Roman"/>
              <a:ea typeface="Times New Roman"/>
              <a:cs typeface="Times New Roman"/>
              <a:sym typeface="Times New Roman"/>
            </a:endParaRPr>
          </a:p>
          <a:p>
            <a:pPr marL="25400"/>
            <a:r>
              <a:rPr lang="en" sz="1600"/>
              <a:t>600</a:t>
            </a:r>
            <a:endParaRPr sz="1600"/>
          </a:p>
          <a:p>
            <a:endParaRPr sz="1600">
              <a:latin typeface="Times New Roman"/>
              <a:ea typeface="Times New Roman"/>
              <a:cs typeface="Times New Roman"/>
              <a:sym typeface="Times New Roman"/>
            </a:endParaRPr>
          </a:p>
          <a:p>
            <a:endParaRPr sz="2100">
              <a:latin typeface="Times New Roman"/>
              <a:ea typeface="Times New Roman"/>
              <a:cs typeface="Times New Roman"/>
              <a:sym typeface="Times New Roman"/>
            </a:endParaRPr>
          </a:p>
          <a:p>
            <a:pPr marL="25400"/>
            <a:r>
              <a:rPr lang="en" sz="1600"/>
              <a:t>400</a:t>
            </a:r>
            <a:endParaRPr sz="1600"/>
          </a:p>
        </p:txBody>
      </p:sp>
      <p:sp>
        <p:nvSpPr>
          <p:cNvPr id="343" name="Google Shape;343;p46"/>
          <p:cNvSpPr txBox="1"/>
          <p:nvPr/>
        </p:nvSpPr>
        <p:spPr>
          <a:xfrm>
            <a:off x="1680624" y="1977287"/>
            <a:ext cx="570555" cy="222728"/>
          </a:xfrm>
          <a:prstGeom prst="rect">
            <a:avLst/>
          </a:prstGeom>
          <a:noFill/>
          <a:ln>
            <a:noFill/>
          </a:ln>
        </p:spPr>
        <p:txBody>
          <a:bodyPr spcFirstLastPara="1" wrap="square" lIns="0" tIns="0" rIns="0" bIns="0" anchor="t" anchorCtr="0">
            <a:noAutofit/>
          </a:bodyPr>
          <a:lstStyle/>
          <a:p>
            <a:pPr marL="25400"/>
            <a:r>
              <a:rPr lang="en" sz="1600"/>
              <a:t>1000</a:t>
            </a:r>
            <a:endParaRPr sz="1600"/>
          </a:p>
        </p:txBody>
      </p:sp>
      <p:sp>
        <p:nvSpPr>
          <p:cNvPr id="344" name="Google Shape;344;p46"/>
          <p:cNvSpPr/>
          <p:nvPr/>
        </p:nvSpPr>
        <p:spPr>
          <a:xfrm>
            <a:off x="2382590" y="1732855"/>
            <a:ext cx="5048093" cy="2900179"/>
          </a:xfrm>
          <a:custGeom>
            <a:avLst/>
            <a:gdLst/>
            <a:ahLst/>
            <a:cxnLst/>
            <a:rect l="l" t="t" r="r" b="b"/>
            <a:pathLst>
              <a:path w="120000" h="120000" extrusionOk="0">
                <a:moveTo>
                  <a:pt x="0" y="119984"/>
                </a:moveTo>
                <a:lnTo>
                  <a:pt x="119992" y="119984"/>
                </a:lnTo>
                <a:lnTo>
                  <a:pt x="119992" y="0"/>
                </a:lnTo>
                <a:lnTo>
                  <a:pt x="0" y="0"/>
                </a:lnTo>
                <a:lnTo>
                  <a:pt x="0" y="119984"/>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45" name="Google Shape;345;p46"/>
          <p:cNvSpPr txBox="1"/>
          <p:nvPr/>
        </p:nvSpPr>
        <p:spPr>
          <a:xfrm>
            <a:off x="2203940" y="4714945"/>
            <a:ext cx="4982598" cy="572863"/>
          </a:xfrm>
          <a:prstGeom prst="rect">
            <a:avLst/>
          </a:prstGeom>
          <a:noFill/>
          <a:ln>
            <a:noFill/>
          </a:ln>
        </p:spPr>
        <p:txBody>
          <a:bodyPr spcFirstLastPara="1" wrap="square" lIns="0" tIns="0" rIns="0" bIns="0" anchor="t" anchorCtr="0">
            <a:noAutofit/>
          </a:bodyPr>
          <a:lstStyle/>
          <a:p>
            <a:pPr marL="25400"/>
            <a:r>
              <a:rPr lang="en" sz="1600"/>
              <a:t>200	400	600	800	1000   1200   1400</a:t>
            </a:r>
            <a:endParaRPr sz="1600"/>
          </a:p>
          <a:p>
            <a:pPr marL="1828800">
              <a:spcBef>
                <a:spcPts val="900"/>
              </a:spcBef>
            </a:pPr>
            <a:r>
              <a:rPr lang="en" sz="1600"/>
              <a:t>volume </a:t>
            </a:r>
            <a:r>
              <a:rPr lang="en" sz="2100">
                <a:latin typeface="Noto Sans Symbols"/>
                <a:ea typeface="Noto Sans Symbols"/>
                <a:cs typeface="Noto Sans Symbols"/>
                <a:sym typeface="Noto Sans Symbols"/>
              </a:rPr>
              <a:t>(</a:t>
            </a:r>
            <a:r>
              <a:rPr lang="en" sz="1600"/>
              <a:t>cm</a:t>
            </a:r>
            <a:r>
              <a:rPr lang="en" sz="1800" baseline="30000"/>
              <a:t>3</a:t>
            </a:r>
            <a:r>
              <a:rPr lang="en" sz="2100">
                <a:latin typeface="Noto Sans Symbols"/>
                <a:ea typeface="Noto Sans Symbols"/>
                <a:cs typeface="Noto Sans Symbols"/>
                <a:sym typeface="Noto Sans Symbols"/>
              </a:rPr>
              <a:t>)</a:t>
            </a:r>
            <a:endParaRPr sz="2100">
              <a:latin typeface="Noto Sans Symbols"/>
              <a:ea typeface="Noto Sans Symbols"/>
              <a:cs typeface="Noto Sans Symbols"/>
              <a:sym typeface="Noto Sans Symbols"/>
            </a:endParaRPr>
          </a:p>
        </p:txBody>
      </p:sp>
      <p:sp>
        <p:nvSpPr>
          <p:cNvPr id="346" name="Google Shape;346;p46"/>
          <p:cNvSpPr txBox="1"/>
          <p:nvPr/>
        </p:nvSpPr>
        <p:spPr>
          <a:xfrm rot="-5400000">
            <a:off x="1189938" y="3040475"/>
            <a:ext cx="805029" cy="284648"/>
          </a:xfrm>
          <a:prstGeom prst="rect">
            <a:avLst/>
          </a:prstGeom>
          <a:noFill/>
          <a:ln>
            <a:noFill/>
          </a:ln>
        </p:spPr>
        <p:txBody>
          <a:bodyPr spcFirstLastPara="1" wrap="square" lIns="0" tIns="0" rIns="0" bIns="0" anchor="t" anchorCtr="0">
            <a:noAutofit/>
          </a:bodyPr>
          <a:lstStyle/>
          <a:p>
            <a:pPr marL="25400">
              <a:lnSpc>
                <a:spcPct val="114444"/>
              </a:lnSpc>
            </a:pPr>
            <a:r>
              <a:rPr lang="en" sz="1600"/>
              <a:t>weight (g)</a:t>
            </a:r>
            <a:endParaRPr sz="1600"/>
          </a:p>
        </p:txBody>
      </p:sp>
      <p:sp>
        <p:nvSpPr>
          <p:cNvPr id="347" name="Google Shape;347;p46"/>
          <p:cNvSpPr/>
          <p:nvPr/>
        </p:nvSpPr>
        <p:spPr>
          <a:xfrm>
            <a:off x="2634978" y="1877846"/>
            <a:ext cx="1294770" cy="504912"/>
          </a:xfrm>
          <a:custGeom>
            <a:avLst/>
            <a:gdLst/>
            <a:ahLst/>
            <a:cxnLst/>
            <a:rect l="l" t="t" r="r" b="b"/>
            <a:pathLst>
              <a:path w="120000" h="120000" extrusionOk="0">
                <a:moveTo>
                  <a:pt x="0" y="0"/>
                </a:moveTo>
                <a:lnTo>
                  <a:pt x="119888" y="0"/>
                </a:lnTo>
                <a:lnTo>
                  <a:pt x="119888" y="119857"/>
                </a:lnTo>
                <a:lnTo>
                  <a:pt x="0" y="119857"/>
                </a:lnTo>
                <a:lnTo>
                  <a:pt x="0" y="0"/>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48" name="Google Shape;348;p46"/>
          <p:cNvSpPr/>
          <p:nvPr/>
        </p:nvSpPr>
        <p:spPr>
          <a:xfrm>
            <a:off x="2761173" y="2045950"/>
            <a:ext cx="84387" cy="0"/>
          </a:xfrm>
          <a:custGeom>
            <a:avLst/>
            <a:gdLst/>
            <a:ahLst/>
            <a:cxnLst/>
            <a:rect l="l" t="t" r="r" b="b"/>
            <a:pathLst>
              <a:path w="120000" h="120000" extrusionOk="0">
                <a:moveTo>
                  <a:pt x="0" y="0"/>
                </a:moveTo>
                <a:lnTo>
                  <a:pt x="119636" y="0"/>
                </a:lnTo>
              </a:path>
            </a:pathLst>
          </a:custGeom>
          <a:noFill/>
          <a:ln w="42400" cap="flat" cmpd="sng">
            <a:solidFill>
              <a:srgbClr val="569BBD"/>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49" name="Google Shape;349;p46"/>
          <p:cNvSpPr/>
          <p:nvPr/>
        </p:nvSpPr>
        <p:spPr>
          <a:xfrm>
            <a:off x="2746529" y="2165025"/>
            <a:ext cx="114615" cy="73613"/>
          </a:xfrm>
          <a:custGeom>
            <a:avLst/>
            <a:gdLst/>
            <a:ahLst/>
            <a:cxnLst/>
            <a:rect l="l" t="t" r="r" b="b"/>
            <a:pathLst>
              <a:path w="120000" h="120000" extrusionOk="0">
                <a:moveTo>
                  <a:pt x="59374" y="0"/>
                </a:moveTo>
                <a:lnTo>
                  <a:pt x="0" y="119888"/>
                </a:lnTo>
                <a:lnTo>
                  <a:pt x="118749" y="119888"/>
                </a:lnTo>
                <a:lnTo>
                  <a:pt x="59374" y="0"/>
                </a:lnTo>
                <a:close/>
              </a:path>
            </a:pathLst>
          </a:custGeom>
          <a:solidFill>
            <a:srgbClr val="4C721D">
              <a:alpha val="75294"/>
            </a:srgbClr>
          </a:solidFill>
          <a:ln>
            <a:noFill/>
          </a:ln>
        </p:spPr>
        <p:txBody>
          <a:bodyPr spcFirstLastPara="1" wrap="square" lIns="0" tIns="0" rIns="0" bIns="0" anchor="t" anchorCtr="0">
            <a:noAutofit/>
          </a:bodyPr>
          <a:lstStyle/>
          <a:p>
            <a:endParaRPr sz="3300"/>
          </a:p>
        </p:txBody>
      </p:sp>
      <p:sp>
        <p:nvSpPr>
          <p:cNvPr id="350" name="Google Shape;350;p46"/>
          <p:cNvSpPr txBox="1"/>
          <p:nvPr/>
        </p:nvSpPr>
        <p:spPr>
          <a:xfrm>
            <a:off x="2946305" y="1954700"/>
            <a:ext cx="924476" cy="355798"/>
          </a:xfrm>
          <a:prstGeom prst="rect">
            <a:avLst/>
          </a:prstGeom>
          <a:noFill/>
          <a:ln>
            <a:noFill/>
          </a:ln>
        </p:spPr>
        <p:txBody>
          <a:bodyPr spcFirstLastPara="1" wrap="square" lIns="0" tIns="0" rIns="0" bIns="0" anchor="t" anchorCtr="0">
            <a:noAutofit/>
          </a:bodyPr>
          <a:lstStyle/>
          <a:p>
            <a:pPr marL="25400" marR="12700"/>
            <a:r>
              <a:rPr lang="en"/>
              <a:t>hardcover  paperback</a:t>
            </a:r>
            <a:endParaRPr/>
          </a:p>
        </p:txBody>
      </p:sp>
      <p:sp>
        <p:nvSpPr>
          <p:cNvPr id="351" name="Google Shape;351;p46"/>
          <p:cNvSpPr/>
          <p:nvPr/>
        </p:nvSpPr>
        <p:spPr>
          <a:xfrm>
            <a:off x="2382589" y="1732855"/>
            <a:ext cx="4024116" cy="2520787"/>
          </a:xfrm>
          <a:custGeom>
            <a:avLst/>
            <a:gdLst/>
            <a:ahLst/>
            <a:cxnLst/>
            <a:rect l="l" t="t" r="r" b="b"/>
            <a:pathLst>
              <a:path w="120000" h="120000" extrusionOk="0">
                <a:moveTo>
                  <a:pt x="0" y="119981"/>
                </a:moveTo>
                <a:lnTo>
                  <a:pt x="119985" y="0"/>
                </a:lnTo>
              </a:path>
            </a:pathLst>
          </a:custGeom>
          <a:noFill/>
          <a:ln w="11775" cap="flat" cmpd="sng">
            <a:solidFill>
              <a:srgbClr val="569BBD"/>
            </a:solidFill>
            <a:prstDash val="solid"/>
            <a:round/>
            <a:headEnd type="none" w="sm" len="sm"/>
            <a:tailEnd type="none" w="sm" len="sm"/>
          </a:ln>
        </p:spPr>
        <p:txBody>
          <a:bodyPr spcFirstLastPara="1" wrap="square" lIns="0" tIns="0" rIns="0" bIns="0" anchor="t" anchorCtr="0">
            <a:noAutofit/>
          </a:bodyPr>
          <a:lstStyle/>
          <a:p>
            <a:endParaRPr sz="3300"/>
          </a:p>
        </p:txBody>
      </p:sp>
      <p:sp>
        <p:nvSpPr>
          <p:cNvPr id="352" name="Google Shape;352;p46"/>
          <p:cNvSpPr/>
          <p:nvPr/>
        </p:nvSpPr>
        <p:spPr>
          <a:xfrm>
            <a:off x="2733135" y="1732855"/>
            <a:ext cx="4629937" cy="2900179"/>
          </a:xfrm>
          <a:custGeom>
            <a:avLst/>
            <a:gdLst/>
            <a:ahLst/>
            <a:cxnLst/>
            <a:rect l="l" t="t" r="r" b="b"/>
            <a:pathLst>
              <a:path w="120000" h="120000" extrusionOk="0">
                <a:moveTo>
                  <a:pt x="0" y="119984"/>
                </a:moveTo>
                <a:lnTo>
                  <a:pt x="119981" y="0"/>
                </a:lnTo>
              </a:path>
            </a:pathLst>
          </a:custGeom>
          <a:noFill/>
          <a:ln w="11775" cap="flat" cmpd="sng">
            <a:solidFill>
              <a:srgbClr val="4C721D"/>
            </a:solidFill>
            <a:prstDash val="lgDash"/>
            <a:round/>
            <a:headEnd type="none" w="sm" len="sm"/>
            <a:tailEnd type="none" w="sm" len="sm"/>
          </a:ln>
        </p:spPr>
        <p:txBody>
          <a:bodyPr spcFirstLastPara="1" wrap="square" lIns="0" tIns="0" rIns="0" bIns="0" anchor="t" anchorCtr="0">
            <a:noAutofit/>
          </a:bodyPr>
          <a:lstStyle/>
          <a:p>
            <a:endParaRPr sz="3300"/>
          </a:p>
        </p:txBody>
      </p:sp>
      <p:sp>
        <p:nvSpPr>
          <p:cNvPr id="353" name="Google Shape;353;p46"/>
          <p:cNvSpPr txBox="1">
            <a:spLocks noGrp="1"/>
          </p:cNvSpPr>
          <p:nvPr>
            <p:ph type="sldNum" idx="12"/>
          </p:nvPr>
        </p:nvSpPr>
        <p:spPr>
          <a:xfrm>
            <a:off x="8546895" y="5637637"/>
            <a:ext cx="419413" cy="181202"/>
          </a:xfrm>
          <a:prstGeom prst="rect">
            <a:avLst/>
          </a:prstGeom>
          <a:noFill/>
          <a:ln>
            <a:noFill/>
          </a:ln>
        </p:spPr>
        <p:txBody>
          <a:bodyPr spcFirstLastPara="1" wrap="square" lIns="0" tIns="0" rIns="0" bIns="0" anchor="t" anchorCtr="0">
            <a:noAutofit/>
          </a:bodyPr>
          <a:lstStyle/>
          <a:p>
            <a:pPr marL="139700" indent="0"/>
            <a:r>
              <a:rPr lang="en"/>
              <a:t>11</a:t>
            </a:r>
            <a:endParaRPr sz="2500"/>
          </a:p>
        </p:txBody>
      </p:sp>
    </p:spTree>
  </p:cSld>
  <p:clrMapOvr>
    <a:masterClrMapping/>
  </p:clrMapOvr>
  <p:transition>
    <p:fade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7"/>
          <p:cNvSpPr txBox="1">
            <a:spLocks noGrp="1"/>
          </p:cNvSpPr>
          <p:nvPr>
            <p:ph type="title"/>
          </p:nvPr>
        </p:nvSpPr>
        <p:spPr>
          <a:xfrm>
            <a:off x="203108" y="984375"/>
            <a:ext cx="8737783" cy="298229"/>
          </a:xfrm>
          <a:prstGeom prst="rect">
            <a:avLst/>
          </a:prstGeom>
          <a:noFill/>
          <a:ln>
            <a:noFill/>
          </a:ln>
        </p:spPr>
        <p:txBody>
          <a:bodyPr spcFirstLastPara="1" wrap="square" lIns="0" tIns="0" rIns="0" bIns="0" anchor="t" anchorCtr="0">
            <a:noAutofit/>
          </a:bodyPr>
          <a:lstStyle/>
          <a:p>
            <a:pPr marL="25400"/>
            <a:r>
              <a:rPr lang="en"/>
              <a:t>Linear model</a:t>
            </a:r>
            <a:endParaRPr sz="2500"/>
          </a:p>
        </p:txBody>
      </p:sp>
      <p:sp>
        <p:nvSpPr>
          <p:cNvPr id="359" name="Google Shape;359;p47"/>
          <p:cNvSpPr txBox="1"/>
          <p:nvPr/>
        </p:nvSpPr>
        <p:spPr>
          <a:xfrm>
            <a:off x="8678108" y="5637637"/>
            <a:ext cx="263236" cy="181202"/>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10</a:t>
            </a:r>
            <a:endParaRPr/>
          </a:p>
        </p:txBody>
      </p:sp>
      <p:pic>
        <p:nvPicPr>
          <p:cNvPr id="360" name="Google Shape;360;p47"/>
          <p:cNvPicPr preferRelativeResize="0"/>
          <p:nvPr/>
        </p:nvPicPr>
        <p:blipFill>
          <a:blip r:embed="rId3">
            <a:alphaModFix/>
          </a:blip>
          <a:stretch>
            <a:fillRect/>
          </a:stretch>
        </p:blipFill>
        <p:spPr>
          <a:xfrm>
            <a:off x="1512776" y="1422851"/>
            <a:ext cx="5429375" cy="1400300"/>
          </a:xfrm>
          <a:prstGeom prst="rect">
            <a:avLst/>
          </a:prstGeom>
          <a:noFill/>
          <a:ln>
            <a:noFill/>
          </a:ln>
        </p:spPr>
      </p:pic>
      <p:sp>
        <p:nvSpPr>
          <p:cNvPr id="361" name="Google Shape;361;p47"/>
          <p:cNvSpPr txBox="1"/>
          <p:nvPr/>
        </p:nvSpPr>
        <p:spPr>
          <a:xfrm>
            <a:off x="688800" y="2963400"/>
            <a:ext cx="7762200" cy="2674200"/>
          </a:xfrm>
          <a:prstGeom prst="rect">
            <a:avLst/>
          </a:prstGeom>
          <a:noFill/>
          <a:ln>
            <a:noFill/>
          </a:ln>
        </p:spPr>
        <p:txBody>
          <a:bodyPr spcFirstLastPara="1" wrap="square" lIns="0" tIns="0" rIns="0" bIns="0" anchor="t" anchorCtr="0">
            <a:noAutofit/>
          </a:bodyPr>
          <a:lstStyle/>
          <a:p>
            <a:pPr marL="25400" marR="12700">
              <a:lnSpc>
                <a:spcPct val="115000"/>
              </a:lnSpc>
            </a:pPr>
            <a:r>
              <a:rPr lang="en" sz="1800" b="1">
                <a:solidFill>
                  <a:srgbClr val="22373A"/>
                </a:solidFill>
              </a:rPr>
              <a:t>Slope of volume:</a:t>
            </a:r>
            <a:r>
              <a:rPr lang="en" sz="1800">
                <a:solidFill>
                  <a:srgbClr val="22373A"/>
                </a:solidFill>
              </a:rPr>
              <a:t> All else held constant, books that are 1 more cubic centimeter in volume tend to weigh about 0.72 grams more.</a:t>
            </a:r>
            <a:endParaRPr sz="1800">
              <a:solidFill>
                <a:srgbClr val="22373A"/>
              </a:solidFill>
            </a:endParaRPr>
          </a:p>
          <a:p>
            <a:pPr marL="25400" marR="12700">
              <a:lnSpc>
                <a:spcPct val="115000"/>
              </a:lnSpc>
              <a:spcBef>
                <a:spcPts val="1000"/>
              </a:spcBef>
              <a:buClr>
                <a:schemeClr val="dk1"/>
              </a:buClr>
              <a:buSzPts val="1100"/>
            </a:pPr>
            <a:r>
              <a:rPr lang="en" sz="1800" b="1">
                <a:solidFill>
                  <a:srgbClr val="22373A"/>
                </a:solidFill>
              </a:rPr>
              <a:t>Slope of cover:</a:t>
            </a:r>
            <a:r>
              <a:rPr lang="en" sz="1800">
                <a:solidFill>
                  <a:srgbClr val="22373A"/>
                </a:solidFill>
              </a:rPr>
              <a:t> All else held constant, the model predicts that paperback books weigh 184 grams lower than hardcover books.</a:t>
            </a:r>
            <a:endParaRPr sz="1800">
              <a:solidFill>
                <a:srgbClr val="22373A"/>
              </a:solidFill>
            </a:endParaRPr>
          </a:p>
          <a:p>
            <a:pPr marR="12700">
              <a:lnSpc>
                <a:spcPct val="115000"/>
              </a:lnSpc>
              <a:spcBef>
                <a:spcPts val="1000"/>
              </a:spcBef>
            </a:pPr>
            <a:r>
              <a:rPr lang="en" sz="1800" b="1">
                <a:solidFill>
                  <a:srgbClr val="22373A"/>
                </a:solidFill>
              </a:rPr>
              <a:t>Intercept:</a:t>
            </a:r>
            <a:r>
              <a:rPr lang="en" sz="1800">
                <a:solidFill>
                  <a:srgbClr val="22373A"/>
                </a:solidFill>
              </a:rPr>
              <a:t> Hardcover books with no volume are expected on average to weigh 198 grams.</a:t>
            </a:r>
            <a:endParaRPr sz="1800">
              <a:solidFill>
                <a:srgbClr val="22373A"/>
              </a:solidFill>
            </a:endParaRPr>
          </a:p>
          <a:p>
            <a:pPr marL="457200" marR="12700" indent="-342900">
              <a:lnSpc>
                <a:spcPct val="115000"/>
              </a:lnSpc>
              <a:buClr>
                <a:srgbClr val="22373A"/>
              </a:buClr>
              <a:buSzPts val="1800"/>
              <a:buChar char="●"/>
            </a:pPr>
            <a:r>
              <a:rPr lang="en" sz="1800">
                <a:solidFill>
                  <a:srgbClr val="22373A"/>
                </a:solidFill>
              </a:rPr>
              <a:t>Obviously, the intercept does not make sense in context. It only serves to adjust the height of the line.</a:t>
            </a:r>
            <a:endParaRPr sz="1800">
              <a:solidFill>
                <a:srgbClr val="22373A"/>
              </a:solidFill>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1">
                                            <p:txEl>
                                              <p:pRg st="0" end="0"/>
                                            </p:txEl>
                                          </p:spTgt>
                                        </p:tgtEl>
                                        <p:attrNameLst>
                                          <p:attrName>style.visibility</p:attrName>
                                        </p:attrNameLst>
                                      </p:cBhvr>
                                      <p:to>
                                        <p:strVal val="visible"/>
                                      </p:to>
                                    </p:set>
                                    <p:animEffect transition="in" filter="fade">
                                      <p:cBhvr>
                                        <p:cTn id="7" dur="1"/>
                                        <p:tgtEl>
                                          <p:spTgt spid="3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1">
                                            <p:txEl>
                                              <p:pRg st="1" end="1"/>
                                            </p:txEl>
                                          </p:spTgt>
                                        </p:tgtEl>
                                        <p:attrNameLst>
                                          <p:attrName>style.visibility</p:attrName>
                                        </p:attrNameLst>
                                      </p:cBhvr>
                                      <p:to>
                                        <p:strVal val="visible"/>
                                      </p:to>
                                    </p:set>
                                    <p:animEffect transition="in" filter="fade">
                                      <p:cBhvr>
                                        <p:cTn id="12" dur="1"/>
                                        <p:tgtEl>
                                          <p:spTgt spid="3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1">
                                            <p:txEl>
                                              <p:pRg st="2" end="2"/>
                                            </p:txEl>
                                          </p:spTgt>
                                        </p:tgtEl>
                                        <p:attrNameLst>
                                          <p:attrName>style.visibility</p:attrName>
                                        </p:attrNameLst>
                                      </p:cBhvr>
                                      <p:to>
                                        <p:strVal val="visible"/>
                                      </p:to>
                                    </p:set>
                                    <p:animEffect transition="in" filter="fade">
                                      <p:cBhvr>
                                        <p:cTn id="17" dur="1"/>
                                        <p:tgtEl>
                                          <p:spTgt spid="3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1">
                                            <p:txEl>
                                              <p:pRg st="3" end="3"/>
                                            </p:txEl>
                                          </p:spTgt>
                                        </p:tgtEl>
                                        <p:attrNameLst>
                                          <p:attrName>style.visibility</p:attrName>
                                        </p:attrNameLst>
                                      </p:cBhvr>
                                      <p:to>
                                        <p:strVal val="visible"/>
                                      </p:to>
                                    </p:set>
                                    <p:animEffect transition="in" filter="fade">
                                      <p:cBhvr>
                                        <p:cTn id="22" dur="1"/>
                                        <p:tgtEl>
                                          <p:spTgt spid="36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8"/>
          <p:cNvSpPr txBox="1">
            <a:spLocks noGrp="1"/>
          </p:cNvSpPr>
          <p:nvPr>
            <p:ph type="title"/>
          </p:nvPr>
        </p:nvSpPr>
        <p:spPr>
          <a:xfrm>
            <a:off x="203108" y="984375"/>
            <a:ext cx="8737783" cy="298229"/>
          </a:xfrm>
          <a:prstGeom prst="rect">
            <a:avLst/>
          </a:prstGeom>
          <a:noFill/>
          <a:ln>
            <a:noFill/>
          </a:ln>
        </p:spPr>
        <p:txBody>
          <a:bodyPr spcFirstLastPara="1" wrap="square" lIns="0" tIns="0" rIns="0" bIns="0" anchor="t" anchorCtr="0">
            <a:noAutofit/>
          </a:bodyPr>
          <a:lstStyle/>
          <a:p>
            <a:pPr marL="25400"/>
            <a:r>
              <a:rPr lang="en"/>
              <a:t>Prediction</a:t>
            </a:r>
            <a:endParaRPr sz="2500"/>
          </a:p>
        </p:txBody>
      </p:sp>
      <p:sp>
        <p:nvSpPr>
          <p:cNvPr id="367" name="Google Shape;367;p48"/>
          <p:cNvSpPr/>
          <p:nvPr/>
        </p:nvSpPr>
        <p:spPr>
          <a:xfrm>
            <a:off x="613276" y="1495063"/>
            <a:ext cx="7913463" cy="122689"/>
          </a:xfrm>
          <a:custGeom>
            <a:avLst/>
            <a:gdLst/>
            <a:ahLst/>
            <a:cxnLst/>
            <a:rect l="l" t="t" r="r" b="b"/>
            <a:pathLst>
              <a:path w="120000" h="120000" extrusionOk="0">
                <a:moveTo>
                  <a:pt x="118470" y="0"/>
                </a:moveTo>
                <a:lnTo>
                  <a:pt x="1527" y="0"/>
                </a:lnTo>
                <a:lnTo>
                  <a:pt x="934" y="5826"/>
                </a:lnTo>
                <a:lnTo>
                  <a:pt x="448" y="21691"/>
                </a:lnTo>
                <a:lnTo>
                  <a:pt x="120" y="45172"/>
                </a:lnTo>
                <a:lnTo>
                  <a:pt x="0" y="73846"/>
                </a:lnTo>
                <a:lnTo>
                  <a:pt x="0" y="119758"/>
                </a:lnTo>
                <a:lnTo>
                  <a:pt x="119998" y="119758"/>
                </a:lnTo>
                <a:lnTo>
                  <a:pt x="119998" y="73846"/>
                </a:lnTo>
                <a:lnTo>
                  <a:pt x="119877" y="45172"/>
                </a:lnTo>
                <a:lnTo>
                  <a:pt x="119549" y="21691"/>
                </a:lnTo>
                <a:lnTo>
                  <a:pt x="119063" y="5826"/>
                </a:lnTo>
                <a:lnTo>
                  <a:pt x="118470"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368" name="Google Shape;368;p48"/>
          <p:cNvSpPr/>
          <p:nvPr/>
        </p:nvSpPr>
        <p:spPr>
          <a:xfrm>
            <a:off x="613276" y="1561094"/>
            <a:ext cx="7913463" cy="584188"/>
          </a:xfrm>
          <a:custGeom>
            <a:avLst/>
            <a:gdLst/>
            <a:ahLst/>
            <a:cxnLst/>
            <a:rect l="l" t="t" r="r" b="b"/>
            <a:pathLst>
              <a:path w="120000" h="120000" extrusionOk="0">
                <a:moveTo>
                  <a:pt x="119998" y="0"/>
                </a:moveTo>
                <a:lnTo>
                  <a:pt x="0" y="0"/>
                </a:lnTo>
                <a:lnTo>
                  <a:pt x="0" y="104346"/>
                </a:lnTo>
                <a:lnTo>
                  <a:pt x="120" y="110368"/>
                </a:lnTo>
                <a:lnTo>
                  <a:pt x="448" y="115299"/>
                </a:lnTo>
                <a:lnTo>
                  <a:pt x="934" y="118631"/>
                </a:lnTo>
                <a:lnTo>
                  <a:pt x="1527" y="119855"/>
                </a:lnTo>
                <a:lnTo>
                  <a:pt x="118470" y="119855"/>
                </a:lnTo>
                <a:lnTo>
                  <a:pt x="119063" y="118631"/>
                </a:lnTo>
                <a:lnTo>
                  <a:pt x="119549" y="115299"/>
                </a:lnTo>
                <a:lnTo>
                  <a:pt x="119877" y="110368"/>
                </a:lnTo>
                <a:lnTo>
                  <a:pt x="119998" y="104346"/>
                </a:lnTo>
                <a:lnTo>
                  <a:pt x="119998"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369" name="Google Shape;369;p48"/>
          <p:cNvSpPr txBox="1"/>
          <p:nvPr/>
        </p:nvSpPr>
        <p:spPr>
          <a:xfrm>
            <a:off x="688850" y="1484925"/>
            <a:ext cx="7762200" cy="817200"/>
          </a:xfrm>
          <a:prstGeom prst="rect">
            <a:avLst/>
          </a:prstGeom>
          <a:noFill/>
          <a:ln>
            <a:noFill/>
          </a:ln>
        </p:spPr>
        <p:txBody>
          <a:bodyPr spcFirstLastPara="1" wrap="square" lIns="0" tIns="0" rIns="0" bIns="0" anchor="t" anchorCtr="0">
            <a:noAutofit/>
          </a:bodyPr>
          <a:lstStyle/>
          <a:p>
            <a:pPr marL="25400" marR="12700">
              <a:lnSpc>
                <a:spcPct val="129899"/>
              </a:lnSpc>
            </a:pPr>
            <a:r>
              <a:rPr lang="en" sz="1800">
                <a:solidFill>
                  <a:srgbClr val="3884B7"/>
                </a:solidFill>
              </a:rPr>
              <a:t>Which of the following is the correct calculation for the predicted  weight of a paperback book that is 600 cm</a:t>
            </a:r>
            <a:r>
              <a:rPr lang="en" sz="2200" baseline="30000">
                <a:solidFill>
                  <a:srgbClr val="3884B7"/>
                </a:solidFill>
                <a:latin typeface="Cambria"/>
                <a:ea typeface="Cambria"/>
                <a:cs typeface="Cambria"/>
                <a:sym typeface="Cambria"/>
              </a:rPr>
              <a:t>3</a:t>
            </a:r>
            <a:r>
              <a:rPr lang="en" sz="1800">
                <a:solidFill>
                  <a:srgbClr val="3884B7"/>
                </a:solidFill>
              </a:rPr>
              <a:t>?</a:t>
            </a:r>
            <a:endParaRPr sz="1700"/>
          </a:p>
        </p:txBody>
      </p:sp>
      <p:sp>
        <p:nvSpPr>
          <p:cNvPr id="370" name="Google Shape;370;p48"/>
          <p:cNvSpPr txBox="1"/>
          <p:nvPr/>
        </p:nvSpPr>
        <p:spPr>
          <a:xfrm>
            <a:off x="8678108" y="5637637"/>
            <a:ext cx="263236" cy="181202"/>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13</a:t>
            </a:r>
            <a:endParaRPr/>
          </a:p>
        </p:txBody>
      </p:sp>
      <p:sp>
        <p:nvSpPr>
          <p:cNvPr id="371" name="Google Shape;371;p48"/>
          <p:cNvSpPr txBox="1"/>
          <p:nvPr/>
        </p:nvSpPr>
        <p:spPr>
          <a:xfrm>
            <a:off x="688848" y="3840028"/>
            <a:ext cx="4078274" cy="1304277"/>
          </a:xfrm>
          <a:prstGeom prst="rect">
            <a:avLst/>
          </a:prstGeom>
          <a:noFill/>
          <a:ln>
            <a:noFill/>
          </a:ln>
        </p:spPr>
        <p:txBody>
          <a:bodyPr spcFirstLastPara="1" wrap="square" lIns="0" tIns="0" rIns="0" bIns="0" anchor="t" anchorCtr="0">
            <a:noAutofit/>
          </a:bodyPr>
          <a:lstStyle/>
          <a:p>
            <a:pPr marL="25400"/>
            <a:r>
              <a:rPr lang="en" sz="1800">
                <a:solidFill>
                  <a:srgbClr val="22373A"/>
                </a:solidFill>
              </a:rPr>
              <a:t>(a) 197.96 + 0.72 * 600 - 184.05 * 1</a:t>
            </a:r>
            <a:endParaRPr sz="1800"/>
          </a:p>
          <a:p>
            <a:pPr marL="25400">
              <a:spcBef>
                <a:spcPts val="1200"/>
              </a:spcBef>
            </a:pPr>
            <a:r>
              <a:rPr lang="en" sz="1800">
                <a:solidFill>
                  <a:srgbClr val="22373A"/>
                </a:solidFill>
              </a:rPr>
              <a:t>(b) 184.05 + 0.72 * 600 - 197.96 * 1</a:t>
            </a:r>
            <a:endParaRPr sz="1800"/>
          </a:p>
          <a:p>
            <a:pPr marL="38100" indent="-12700">
              <a:spcBef>
                <a:spcPts val="1200"/>
              </a:spcBef>
            </a:pPr>
            <a:r>
              <a:rPr lang="en" sz="1800">
                <a:solidFill>
                  <a:srgbClr val="22373A"/>
                </a:solidFill>
              </a:rPr>
              <a:t>(c) 197.96 + 0.72 * 600 - 184.05 * 0</a:t>
            </a:r>
            <a:endParaRPr sz="1800"/>
          </a:p>
          <a:p>
            <a:pPr marL="25400">
              <a:spcBef>
                <a:spcPts val="1200"/>
              </a:spcBef>
            </a:pPr>
            <a:r>
              <a:rPr lang="en" sz="1800">
                <a:solidFill>
                  <a:srgbClr val="22373A"/>
                </a:solidFill>
              </a:rPr>
              <a:t>(d) 197.96 + 0.72 * 1 - 184.05 * 600</a:t>
            </a:r>
            <a:endParaRPr sz="1800"/>
          </a:p>
        </p:txBody>
      </p:sp>
      <p:pic>
        <p:nvPicPr>
          <p:cNvPr id="372" name="Google Shape;372;p48"/>
          <p:cNvPicPr preferRelativeResize="0"/>
          <p:nvPr/>
        </p:nvPicPr>
        <p:blipFill>
          <a:blip r:embed="rId3">
            <a:alphaModFix/>
          </a:blip>
          <a:stretch>
            <a:fillRect/>
          </a:stretch>
        </p:blipFill>
        <p:spPr>
          <a:xfrm>
            <a:off x="1570776" y="2222927"/>
            <a:ext cx="5249657" cy="1323150"/>
          </a:xfrm>
          <a:prstGeom prst="rect">
            <a:avLst/>
          </a:prstGeom>
          <a:noFill/>
          <a:ln>
            <a:noFill/>
          </a:ln>
        </p:spPr>
      </p:pic>
    </p:spTree>
  </p:cSld>
  <p:clrMapOvr>
    <a:masterClrMapping/>
  </p:clrMapOvr>
  <p:transition>
    <p:fade thruBlk="1"/>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9"/>
          <p:cNvSpPr txBox="1">
            <a:spLocks noGrp="1"/>
          </p:cNvSpPr>
          <p:nvPr>
            <p:ph type="title"/>
          </p:nvPr>
        </p:nvSpPr>
        <p:spPr>
          <a:xfrm>
            <a:off x="203108" y="984375"/>
            <a:ext cx="8737783" cy="298229"/>
          </a:xfrm>
          <a:prstGeom prst="rect">
            <a:avLst/>
          </a:prstGeom>
          <a:noFill/>
          <a:ln>
            <a:noFill/>
          </a:ln>
        </p:spPr>
        <p:txBody>
          <a:bodyPr spcFirstLastPara="1" wrap="square" lIns="0" tIns="0" rIns="0" bIns="0" anchor="t" anchorCtr="0">
            <a:noAutofit/>
          </a:bodyPr>
          <a:lstStyle/>
          <a:p>
            <a:pPr marL="25400"/>
            <a:r>
              <a:rPr lang="en"/>
              <a:t>Prediction</a:t>
            </a:r>
            <a:endParaRPr sz="2500"/>
          </a:p>
        </p:txBody>
      </p:sp>
      <p:sp>
        <p:nvSpPr>
          <p:cNvPr id="378" name="Google Shape;378;p49"/>
          <p:cNvSpPr/>
          <p:nvPr/>
        </p:nvSpPr>
        <p:spPr>
          <a:xfrm>
            <a:off x="613276" y="1495063"/>
            <a:ext cx="7913463" cy="122689"/>
          </a:xfrm>
          <a:custGeom>
            <a:avLst/>
            <a:gdLst/>
            <a:ahLst/>
            <a:cxnLst/>
            <a:rect l="l" t="t" r="r" b="b"/>
            <a:pathLst>
              <a:path w="120000" h="120000" extrusionOk="0">
                <a:moveTo>
                  <a:pt x="118470" y="0"/>
                </a:moveTo>
                <a:lnTo>
                  <a:pt x="1527" y="0"/>
                </a:lnTo>
                <a:lnTo>
                  <a:pt x="934" y="5826"/>
                </a:lnTo>
                <a:lnTo>
                  <a:pt x="448" y="21691"/>
                </a:lnTo>
                <a:lnTo>
                  <a:pt x="120" y="45172"/>
                </a:lnTo>
                <a:lnTo>
                  <a:pt x="0" y="73846"/>
                </a:lnTo>
                <a:lnTo>
                  <a:pt x="0" y="119758"/>
                </a:lnTo>
                <a:lnTo>
                  <a:pt x="119998" y="119758"/>
                </a:lnTo>
                <a:lnTo>
                  <a:pt x="119998" y="73846"/>
                </a:lnTo>
                <a:lnTo>
                  <a:pt x="119877" y="45172"/>
                </a:lnTo>
                <a:lnTo>
                  <a:pt x="119549" y="21691"/>
                </a:lnTo>
                <a:lnTo>
                  <a:pt x="119063" y="5826"/>
                </a:lnTo>
                <a:lnTo>
                  <a:pt x="118470"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379" name="Google Shape;379;p49"/>
          <p:cNvSpPr/>
          <p:nvPr/>
        </p:nvSpPr>
        <p:spPr>
          <a:xfrm>
            <a:off x="613276" y="1561094"/>
            <a:ext cx="7913463" cy="584188"/>
          </a:xfrm>
          <a:custGeom>
            <a:avLst/>
            <a:gdLst/>
            <a:ahLst/>
            <a:cxnLst/>
            <a:rect l="l" t="t" r="r" b="b"/>
            <a:pathLst>
              <a:path w="120000" h="120000" extrusionOk="0">
                <a:moveTo>
                  <a:pt x="119998" y="0"/>
                </a:moveTo>
                <a:lnTo>
                  <a:pt x="0" y="0"/>
                </a:lnTo>
                <a:lnTo>
                  <a:pt x="0" y="104346"/>
                </a:lnTo>
                <a:lnTo>
                  <a:pt x="120" y="110368"/>
                </a:lnTo>
                <a:lnTo>
                  <a:pt x="448" y="115299"/>
                </a:lnTo>
                <a:lnTo>
                  <a:pt x="934" y="118631"/>
                </a:lnTo>
                <a:lnTo>
                  <a:pt x="1527" y="119855"/>
                </a:lnTo>
                <a:lnTo>
                  <a:pt x="118470" y="119855"/>
                </a:lnTo>
                <a:lnTo>
                  <a:pt x="119063" y="118631"/>
                </a:lnTo>
                <a:lnTo>
                  <a:pt x="119549" y="115299"/>
                </a:lnTo>
                <a:lnTo>
                  <a:pt x="119877" y="110368"/>
                </a:lnTo>
                <a:lnTo>
                  <a:pt x="119998" y="104346"/>
                </a:lnTo>
                <a:lnTo>
                  <a:pt x="119998"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380" name="Google Shape;380;p49"/>
          <p:cNvSpPr txBox="1"/>
          <p:nvPr/>
        </p:nvSpPr>
        <p:spPr>
          <a:xfrm>
            <a:off x="688850" y="1484925"/>
            <a:ext cx="7762200" cy="738000"/>
          </a:xfrm>
          <a:prstGeom prst="rect">
            <a:avLst/>
          </a:prstGeom>
          <a:noFill/>
          <a:ln>
            <a:noFill/>
          </a:ln>
        </p:spPr>
        <p:txBody>
          <a:bodyPr spcFirstLastPara="1" wrap="square" lIns="0" tIns="0" rIns="0" bIns="0" anchor="t" anchorCtr="0">
            <a:noAutofit/>
          </a:bodyPr>
          <a:lstStyle/>
          <a:p>
            <a:pPr marL="25400" marR="12700">
              <a:lnSpc>
                <a:spcPct val="129899"/>
              </a:lnSpc>
            </a:pPr>
            <a:r>
              <a:rPr lang="en" sz="1800">
                <a:solidFill>
                  <a:srgbClr val="3884B7"/>
                </a:solidFill>
              </a:rPr>
              <a:t>Which of the following is the correct calculation for the predicted  weight of a paperback book that is 600 cm</a:t>
            </a:r>
            <a:r>
              <a:rPr lang="en" sz="2200" baseline="30000">
                <a:solidFill>
                  <a:srgbClr val="3884B7"/>
                </a:solidFill>
                <a:latin typeface="Cambria"/>
                <a:ea typeface="Cambria"/>
                <a:cs typeface="Cambria"/>
                <a:sym typeface="Cambria"/>
              </a:rPr>
              <a:t>3</a:t>
            </a:r>
            <a:r>
              <a:rPr lang="en" sz="1800">
                <a:solidFill>
                  <a:srgbClr val="3884B7"/>
                </a:solidFill>
              </a:rPr>
              <a:t>?</a:t>
            </a:r>
            <a:endParaRPr sz="1700"/>
          </a:p>
        </p:txBody>
      </p:sp>
      <p:sp>
        <p:nvSpPr>
          <p:cNvPr id="381" name="Google Shape;381;p49"/>
          <p:cNvSpPr txBox="1"/>
          <p:nvPr/>
        </p:nvSpPr>
        <p:spPr>
          <a:xfrm>
            <a:off x="8678108" y="5637637"/>
            <a:ext cx="263236" cy="181202"/>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13</a:t>
            </a:r>
            <a:endParaRPr/>
          </a:p>
        </p:txBody>
      </p:sp>
      <p:sp>
        <p:nvSpPr>
          <p:cNvPr id="382" name="Google Shape;382;p49"/>
          <p:cNvSpPr txBox="1"/>
          <p:nvPr/>
        </p:nvSpPr>
        <p:spPr>
          <a:xfrm>
            <a:off x="688848" y="3821152"/>
            <a:ext cx="6233286" cy="1323152"/>
          </a:xfrm>
          <a:prstGeom prst="rect">
            <a:avLst/>
          </a:prstGeom>
          <a:noFill/>
          <a:ln>
            <a:noFill/>
          </a:ln>
        </p:spPr>
        <p:txBody>
          <a:bodyPr spcFirstLastPara="1" wrap="square" lIns="0" tIns="0" rIns="0" bIns="0" anchor="t" anchorCtr="0">
            <a:noAutofit/>
          </a:bodyPr>
          <a:lstStyle/>
          <a:p>
            <a:pPr marL="25400">
              <a:buClr>
                <a:schemeClr val="dk1"/>
              </a:buClr>
            </a:pPr>
            <a:r>
              <a:rPr lang="en" sz="1800" i="1">
                <a:solidFill>
                  <a:srgbClr val="E69138"/>
                </a:solidFill>
              </a:rPr>
              <a:t>(a) 197.96 + 0.72 * 600 - 184.05 * 1</a:t>
            </a:r>
            <a:endParaRPr sz="1800" i="1">
              <a:solidFill>
                <a:srgbClr val="E69138"/>
              </a:solidFill>
            </a:endParaRPr>
          </a:p>
          <a:p>
            <a:pPr marL="25400">
              <a:spcBef>
                <a:spcPts val="1200"/>
              </a:spcBef>
              <a:buClr>
                <a:schemeClr val="dk1"/>
              </a:buClr>
            </a:pPr>
            <a:r>
              <a:rPr lang="en" sz="1800">
                <a:solidFill>
                  <a:srgbClr val="22373A"/>
                </a:solidFill>
              </a:rPr>
              <a:t>(b) 184.05 + 0.72 * 600 - 197.96 * 1</a:t>
            </a:r>
            <a:endParaRPr sz="1800">
              <a:solidFill>
                <a:schemeClr val="dk1"/>
              </a:solidFill>
            </a:endParaRPr>
          </a:p>
          <a:p>
            <a:pPr marL="38100" indent="-12700">
              <a:spcBef>
                <a:spcPts val="1200"/>
              </a:spcBef>
              <a:buClr>
                <a:schemeClr val="dk1"/>
              </a:buClr>
            </a:pPr>
            <a:r>
              <a:rPr lang="en" sz="1800">
                <a:solidFill>
                  <a:srgbClr val="22373A"/>
                </a:solidFill>
              </a:rPr>
              <a:t>(c) 197.96 + 0.72 * 600 - 184.05 * 0</a:t>
            </a:r>
            <a:endParaRPr sz="1800">
              <a:solidFill>
                <a:schemeClr val="dk1"/>
              </a:solidFill>
            </a:endParaRPr>
          </a:p>
          <a:p>
            <a:pPr marL="25400">
              <a:spcBef>
                <a:spcPts val="1200"/>
              </a:spcBef>
              <a:buClr>
                <a:schemeClr val="dk1"/>
              </a:buClr>
            </a:pPr>
            <a:r>
              <a:rPr lang="en" sz="1800">
                <a:solidFill>
                  <a:srgbClr val="22373A"/>
                </a:solidFill>
              </a:rPr>
              <a:t>(d) 197.96 + 0.72 * 1 - 184.05 * 600</a:t>
            </a:r>
            <a:endParaRPr sz="1800">
              <a:solidFill>
                <a:srgbClr val="22373A"/>
              </a:solidFill>
            </a:endParaRPr>
          </a:p>
        </p:txBody>
      </p:sp>
      <p:pic>
        <p:nvPicPr>
          <p:cNvPr id="383" name="Google Shape;383;p49"/>
          <p:cNvPicPr preferRelativeResize="0"/>
          <p:nvPr/>
        </p:nvPicPr>
        <p:blipFill>
          <a:blip r:embed="rId3">
            <a:alphaModFix/>
          </a:blip>
          <a:stretch>
            <a:fillRect/>
          </a:stretch>
        </p:blipFill>
        <p:spPr>
          <a:xfrm>
            <a:off x="1570776" y="2222927"/>
            <a:ext cx="5249657" cy="1323150"/>
          </a:xfrm>
          <a:prstGeom prst="rect">
            <a:avLst/>
          </a:prstGeom>
          <a:noFill/>
          <a:ln>
            <a:noFill/>
          </a:ln>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3"/>
          <p:cNvSpPr txBox="1">
            <a:spLocks noGrp="1"/>
          </p:cNvSpPr>
          <p:nvPr>
            <p:ph type="body" idx="1"/>
          </p:nvPr>
        </p:nvSpPr>
        <p:spPr>
          <a:xfrm flipH="1">
            <a:off x="457075" y="1305775"/>
            <a:ext cx="7822200" cy="4137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a:t>Since there are no states in the dataset with no HS graduates, the intercept is of no interest, not very useful, and also not reliable since the predicted value of the intercept is so far from the bulk of the data.</a:t>
            </a:r>
            <a:endParaRPr sz="2200"/>
          </a:p>
        </p:txBody>
      </p:sp>
      <p:sp>
        <p:nvSpPr>
          <p:cNvPr id="299" name="Google Shape;299;p53"/>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More on the intercept</a:t>
            </a:r>
            <a:endParaRPr baseline="30000">
              <a:solidFill>
                <a:schemeClr val="accent1"/>
              </a:solidFill>
            </a:endParaRPr>
          </a:p>
        </p:txBody>
      </p:sp>
      <p:pic>
        <p:nvPicPr>
          <p:cNvPr id="300" name="Google Shape;300;p53"/>
          <p:cNvPicPr preferRelativeResize="0"/>
          <p:nvPr/>
        </p:nvPicPr>
        <p:blipFill>
          <a:blip r:embed="rId3">
            <a:alphaModFix/>
          </a:blip>
          <a:stretch>
            <a:fillRect/>
          </a:stretch>
        </p:blipFill>
        <p:spPr>
          <a:xfrm>
            <a:off x="457075" y="3109324"/>
            <a:ext cx="8229600" cy="351046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0"/>
          <p:cNvSpPr txBox="1">
            <a:spLocks noGrp="1"/>
          </p:cNvSpPr>
          <p:nvPr>
            <p:ph type="title"/>
          </p:nvPr>
        </p:nvSpPr>
        <p:spPr>
          <a:xfrm>
            <a:off x="203108" y="984375"/>
            <a:ext cx="8737783" cy="298229"/>
          </a:xfrm>
          <a:prstGeom prst="rect">
            <a:avLst/>
          </a:prstGeom>
          <a:noFill/>
          <a:ln>
            <a:noFill/>
          </a:ln>
        </p:spPr>
        <p:txBody>
          <a:bodyPr spcFirstLastPara="1" wrap="square" lIns="0" tIns="0" rIns="0" bIns="0" anchor="t" anchorCtr="0">
            <a:noAutofit/>
          </a:bodyPr>
          <a:lstStyle/>
          <a:p>
            <a:pPr marL="25400"/>
            <a:r>
              <a:rPr lang="en"/>
              <a:t>Another example: Modeling kid’s test scores</a:t>
            </a:r>
            <a:endParaRPr sz="2500"/>
          </a:p>
        </p:txBody>
      </p:sp>
      <p:sp>
        <p:nvSpPr>
          <p:cNvPr id="389" name="Google Shape;389;p50"/>
          <p:cNvSpPr txBox="1"/>
          <p:nvPr/>
        </p:nvSpPr>
        <p:spPr>
          <a:xfrm>
            <a:off x="688849" y="1597970"/>
            <a:ext cx="7720761" cy="1203296"/>
          </a:xfrm>
          <a:prstGeom prst="rect">
            <a:avLst/>
          </a:prstGeom>
          <a:noFill/>
          <a:ln>
            <a:noFill/>
          </a:ln>
        </p:spPr>
        <p:txBody>
          <a:bodyPr spcFirstLastPara="1" wrap="square" lIns="0" tIns="0" rIns="0" bIns="0" anchor="t" anchorCtr="0">
            <a:noAutofit/>
          </a:bodyPr>
          <a:lstStyle/>
          <a:p>
            <a:pPr marL="25400" marR="12700">
              <a:lnSpc>
                <a:spcPct val="129899"/>
              </a:lnSpc>
            </a:pPr>
            <a:r>
              <a:rPr lang="en" sz="1800">
                <a:solidFill>
                  <a:srgbClr val="22373A"/>
                </a:solidFill>
              </a:rPr>
              <a:t>Predicting cognitive test scores of three- and four-year-old children  using characteristics of their mothers. Data are from a survey of  adult American women and their children - a subsample from the  National Longitudinal Survey of Youth.</a:t>
            </a:r>
            <a:endParaRPr sz="1800"/>
          </a:p>
        </p:txBody>
      </p:sp>
      <p:sp>
        <p:nvSpPr>
          <p:cNvPr id="390" name="Google Shape;390;p50"/>
          <p:cNvSpPr txBox="1">
            <a:spLocks noGrp="1"/>
          </p:cNvSpPr>
          <p:nvPr>
            <p:ph type="sldNum" idx="12"/>
          </p:nvPr>
        </p:nvSpPr>
        <p:spPr>
          <a:xfrm>
            <a:off x="8546895" y="5637637"/>
            <a:ext cx="419413" cy="181202"/>
          </a:xfrm>
          <a:prstGeom prst="rect">
            <a:avLst/>
          </a:prstGeom>
          <a:noFill/>
          <a:ln>
            <a:noFill/>
          </a:ln>
        </p:spPr>
        <p:txBody>
          <a:bodyPr spcFirstLastPara="1" wrap="square" lIns="0" tIns="0" rIns="0" bIns="0" anchor="t" anchorCtr="0">
            <a:noAutofit/>
          </a:bodyPr>
          <a:lstStyle/>
          <a:p>
            <a:pPr marL="139700" indent="0"/>
            <a:r>
              <a:rPr lang="en"/>
              <a:t>14</a:t>
            </a:r>
            <a:endParaRPr sz="2500"/>
          </a:p>
        </p:txBody>
      </p:sp>
      <p:sp>
        <p:nvSpPr>
          <p:cNvPr id="391" name="Google Shape;391;p50"/>
          <p:cNvSpPr txBox="1"/>
          <p:nvPr/>
        </p:nvSpPr>
        <p:spPr>
          <a:xfrm>
            <a:off x="688849" y="5296345"/>
            <a:ext cx="7511683" cy="148171"/>
          </a:xfrm>
          <a:prstGeom prst="rect">
            <a:avLst/>
          </a:prstGeom>
          <a:noFill/>
          <a:ln>
            <a:noFill/>
          </a:ln>
        </p:spPr>
        <p:txBody>
          <a:bodyPr spcFirstLastPara="1" wrap="square" lIns="0" tIns="0" rIns="0" bIns="0" anchor="t" anchorCtr="0">
            <a:noAutofit/>
          </a:bodyPr>
          <a:lstStyle/>
          <a:p>
            <a:pPr marL="25400"/>
            <a:r>
              <a:rPr lang="en" sz="1000">
                <a:solidFill>
                  <a:srgbClr val="22373A"/>
                </a:solidFill>
              </a:rPr>
              <a:t>Gelman, Hill. </a:t>
            </a:r>
            <a:r>
              <a:rPr lang="en" sz="1000" i="1">
                <a:solidFill>
                  <a:srgbClr val="22373A"/>
                </a:solidFill>
              </a:rPr>
              <a:t>Data Analysis Using Regression and Multilevel/Hierarchical Models</a:t>
            </a:r>
            <a:r>
              <a:rPr lang="en" sz="1000">
                <a:solidFill>
                  <a:srgbClr val="22373A"/>
                </a:solidFill>
              </a:rPr>
              <a:t>. (2007) Cambridge University  Press.</a:t>
            </a:r>
            <a:endParaRPr sz="1000"/>
          </a:p>
        </p:txBody>
      </p:sp>
      <p:pic>
        <p:nvPicPr>
          <p:cNvPr id="392" name="Google Shape;392;p50"/>
          <p:cNvPicPr preferRelativeResize="0"/>
          <p:nvPr/>
        </p:nvPicPr>
        <p:blipFill>
          <a:blip r:embed="rId3">
            <a:alphaModFix/>
          </a:blip>
          <a:stretch>
            <a:fillRect/>
          </a:stretch>
        </p:blipFill>
        <p:spPr>
          <a:xfrm>
            <a:off x="1568876" y="3116650"/>
            <a:ext cx="5015643" cy="2027300"/>
          </a:xfrm>
          <a:prstGeom prst="rect">
            <a:avLst/>
          </a:prstGeom>
          <a:noFill/>
          <a:ln>
            <a:noFill/>
          </a:ln>
        </p:spPr>
      </p:pic>
    </p:spTree>
  </p:cSld>
  <p:clrMapOvr>
    <a:masterClrMapping/>
  </p:clrMapOvr>
  <p:transition>
    <p:fade thruBlk="1"/>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1"/>
          <p:cNvSpPr txBox="1">
            <a:spLocks noGrp="1"/>
          </p:cNvSpPr>
          <p:nvPr>
            <p:ph type="title"/>
          </p:nvPr>
        </p:nvSpPr>
        <p:spPr>
          <a:xfrm>
            <a:off x="203108" y="984375"/>
            <a:ext cx="8737783" cy="298229"/>
          </a:xfrm>
          <a:prstGeom prst="rect">
            <a:avLst/>
          </a:prstGeom>
          <a:noFill/>
          <a:ln>
            <a:noFill/>
          </a:ln>
        </p:spPr>
        <p:txBody>
          <a:bodyPr spcFirstLastPara="1" wrap="square" lIns="0" tIns="0" rIns="0" bIns="0" anchor="t" anchorCtr="0">
            <a:noAutofit/>
          </a:bodyPr>
          <a:lstStyle/>
          <a:p>
            <a:pPr marL="25400"/>
            <a:r>
              <a:rPr lang="en"/>
              <a:t>Interpreting the slope</a:t>
            </a:r>
            <a:endParaRPr sz="2500"/>
          </a:p>
        </p:txBody>
      </p:sp>
      <p:sp>
        <p:nvSpPr>
          <p:cNvPr id="398" name="Google Shape;398;p51"/>
          <p:cNvSpPr/>
          <p:nvPr/>
        </p:nvSpPr>
        <p:spPr>
          <a:xfrm>
            <a:off x="613276" y="1495063"/>
            <a:ext cx="7913463" cy="122689"/>
          </a:xfrm>
          <a:custGeom>
            <a:avLst/>
            <a:gdLst/>
            <a:ahLst/>
            <a:cxnLst/>
            <a:rect l="l" t="t" r="r" b="b"/>
            <a:pathLst>
              <a:path w="120000" h="120000" extrusionOk="0">
                <a:moveTo>
                  <a:pt x="118470" y="0"/>
                </a:moveTo>
                <a:lnTo>
                  <a:pt x="1527" y="0"/>
                </a:lnTo>
                <a:lnTo>
                  <a:pt x="934" y="5826"/>
                </a:lnTo>
                <a:lnTo>
                  <a:pt x="448" y="21691"/>
                </a:lnTo>
                <a:lnTo>
                  <a:pt x="120" y="45172"/>
                </a:lnTo>
                <a:lnTo>
                  <a:pt x="0" y="73846"/>
                </a:lnTo>
                <a:lnTo>
                  <a:pt x="0" y="119758"/>
                </a:lnTo>
                <a:lnTo>
                  <a:pt x="119998" y="119758"/>
                </a:lnTo>
                <a:lnTo>
                  <a:pt x="119998" y="73846"/>
                </a:lnTo>
                <a:lnTo>
                  <a:pt x="119877" y="45172"/>
                </a:lnTo>
                <a:lnTo>
                  <a:pt x="119549" y="21691"/>
                </a:lnTo>
                <a:lnTo>
                  <a:pt x="119063" y="5826"/>
                </a:lnTo>
                <a:lnTo>
                  <a:pt x="118470"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399" name="Google Shape;399;p51"/>
          <p:cNvSpPr/>
          <p:nvPr/>
        </p:nvSpPr>
        <p:spPr>
          <a:xfrm>
            <a:off x="613276" y="1561101"/>
            <a:ext cx="7913463" cy="345417"/>
          </a:xfrm>
          <a:custGeom>
            <a:avLst/>
            <a:gdLst/>
            <a:ahLst/>
            <a:cxnLst/>
            <a:rect l="l" t="t" r="r" b="b"/>
            <a:pathLst>
              <a:path w="120000" h="120000" extrusionOk="0">
                <a:moveTo>
                  <a:pt x="119998" y="0"/>
                </a:moveTo>
                <a:lnTo>
                  <a:pt x="0" y="0"/>
                </a:lnTo>
                <a:lnTo>
                  <a:pt x="0" y="93550"/>
                </a:lnTo>
                <a:lnTo>
                  <a:pt x="120" y="103735"/>
                </a:lnTo>
                <a:lnTo>
                  <a:pt x="448" y="112074"/>
                </a:lnTo>
                <a:lnTo>
                  <a:pt x="934" y="117710"/>
                </a:lnTo>
                <a:lnTo>
                  <a:pt x="1527" y="119780"/>
                </a:lnTo>
                <a:lnTo>
                  <a:pt x="118470" y="119780"/>
                </a:lnTo>
                <a:lnTo>
                  <a:pt x="119063" y="117710"/>
                </a:lnTo>
                <a:lnTo>
                  <a:pt x="119549" y="112074"/>
                </a:lnTo>
                <a:lnTo>
                  <a:pt x="119877" y="103735"/>
                </a:lnTo>
                <a:lnTo>
                  <a:pt x="119998" y="93550"/>
                </a:lnTo>
                <a:lnTo>
                  <a:pt x="119998"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400" name="Google Shape;400;p51"/>
          <p:cNvSpPr txBox="1"/>
          <p:nvPr/>
        </p:nvSpPr>
        <p:spPr>
          <a:xfrm>
            <a:off x="688850" y="1552650"/>
            <a:ext cx="7102800" cy="298200"/>
          </a:xfrm>
          <a:prstGeom prst="rect">
            <a:avLst/>
          </a:prstGeom>
          <a:noFill/>
          <a:ln>
            <a:noFill/>
          </a:ln>
        </p:spPr>
        <p:txBody>
          <a:bodyPr spcFirstLastPara="1" wrap="square" lIns="0" tIns="0" rIns="0" bIns="0" anchor="t" anchorCtr="0">
            <a:noAutofit/>
          </a:bodyPr>
          <a:lstStyle/>
          <a:p>
            <a:pPr marL="25400"/>
            <a:r>
              <a:rPr lang="en" sz="1800">
                <a:solidFill>
                  <a:srgbClr val="3884B7"/>
                </a:solidFill>
              </a:rPr>
              <a:t>What is the correct interpretation of the </a:t>
            </a:r>
            <a:r>
              <a:rPr lang="en" sz="1800" u="sng">
                <a:solidFill>
                  <a:srgbClr val="3884B7"/>
                </a:solidFill>
              </a:rPr>
              <a:t>slope for mom’s IQ</a:t>
            </a:r>
            <a:r>
              <a:rPr lang="en" sz="1800">
                <a:solidFill>
                  <a:srgbClr val="3884B7"/>
                </a:solidFill>
              </a:rPr>
              <a:t>?</a:t>
            </a:r>
            <a:endParaRPr sz="1700"/>
          </a:p>
        </p:txBody>
      </p:sp>
      <p:sp>
        <p:nvSpPr>
          <p:cNvPr id="401" name="Google Shape;401;p51"/>
          <p:cNvSpPr txBox="1"/>
          <p:nvPr/>
        </p:nvSpPr>
        <p:spPr>
          <a:xfrm>
            <a:off x="8678108" y="5637637"/>
            <a:ext cx="263236" cy="181202"/>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15</a:t>
            </a:r>
            <a:endParaRPr/>
          </a:p>
        </p:txBody>
      </p:sp>
      <p:pic>
        <p:nvPicPr>
          <p:cNvPr id="402" name="Google Shape;402;p51"/>
          <p:cNvPicPr preferRelativeResize="0"/>
          <p:nvPr/>
        </p:nvPicPr>
        <p:blipFill>
          <a:blip r:embed="rId3">
            <a:alphaModFix/>
          </a:blip>
          <a:stretch>
            <a:fillRect/>
          </a:stretch>
        </p:blipFill>
        <p:spPr>
          <a:xfrm>
            <a:off x="1386550" y="1914529"/>
            <a:ext cx="5857388" cy="1987962"/>
          </a:xfrm>
          <a:prstGeom prst="rect">
            <a:avLst/>
          </a:prstGeom>
          <a:noFill/>
          <a:ln>
            <a:noFill/>
          </a:ln>
        </p:spPr>
      </p:pic>
    </p:spTree>
  </p:cSld>
  <p:clrMapOvr>
    <a:masterClrMapping/>
  </p:clrMapOvr>
  <p:transition>
    <p:fade thruBlk="1"/>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2"/>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pPr marL="25400"/>
            <a:r>
              <a:rPr lang="en"/>
              <a:t>Interpreting the slope</a:t>
            </a:r>
            <a:endParaRPr sz="2500"/>
          </a:p>
        </p:txBody>
      </p:sp>
      <p:sp>
        <p:nvSpPr>
          <p:cNvPr id="408" name="Google Shape;408;p52"/>
          <p:cNvSpPr/>
          <p:nvPr/>
        </p:nvSpPr>
        <p:spPr>
          <a:xfrm>
            <a:off x="613275" y="1495062"/>
            <a:ext cx="7913400" cy="122700"/>
          </a:xfrm>
          <a:custGeom>
            <a:avLst/>
            <a:gdLst/>
            <a:ahLst/>
            <a:cxnLst/>
            <a:rect l="l" t="t" r="r" b="b"/>
            <a:pathLst>
              <a:path w="120000" h="120000" extrusionOk="0">
                <a:moveTo>
                  <a:pt x="118470" y="0"/>
                </a:moveTo>
                <a:lnTo>
                  <a:pt x="1527" y="0"/>
                </a:lnTo>
                <a:lnTo>
                  <a:pt x="934" y="5826"/>
                </a:lnTo>
                <a:lnTo>
                  <a:pt x="448" y="21691"/>
                </a:lnTo>
                <a:lnTo>
                  <a:pt x="120" y="45172"/>
                </a:lnTo>
                <a:lnTo>
                  <a:pt x="0" y="73846"/>
                </a:lnTo>
                <a:lnTo>
                  <a:pt x="0" y="119758"/>
                </a:lnTo>
                <a:lnTo>
                  <a:pt x="119998" y="119758"/>
                </a:lnTo>
                <a:lnTo>
                  <a:pt x="119998" y="73846"/>
                </a:lnTo>
                <a:lnTo>
                  <a:pt x="119877" y="45172"/>
                </a:lnTo>
                <a:lnTo>
                  <a:pt x="119549" y="21691"/>
                </a:lnTo>
                <a:lnTo>
                  <a:pt x="119063" y="5826"/>
                </a:lnTo>
                <a:lnTo>
                  <a:pt x="118470"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409" name="Google Shape;409;p52"/>
          <p:cNvSpPr/>
          <p:nvPr/>
        </p:nvSpPr>
        <p:spPr>
          <a:xfrm>
            <a:off x="613275" y="1561100"/>
            <a:ext cx="7913400" cy="345300"/>
          </a:xfrm>
          <a:custGeom>
            <a:avLst/>
            <a:gdLst/>
            <a:ahLst/>
            <a:cxnLst/>
            <a:rect l="l" t="t" r="r" b="b"/>
            <a:pathLst>
              <a:path w="120000" h="120000" extrusionOk="0">
                <a:moveTo>
                  <a:pt x="119998" y="0"/>
                </a:moveTo>
                <a:lnTo>
                  <a:pt x="0" y="0"/>
                </a:lnTo>
                <a:lnTo>
                  <a:pt x="0" y="93550"/>
                </a:lnTo>
                <a:lnTo>
                  <a:pt x="120" y="103735"/>
                </a:lnTo>
                <a:lnTo>
                  <a:pt x="448" y="112074"/>
                </a:lnTo>
                <a:lnTo>
                  <a:pt x="934" y="117710"/>
                </a:lnTo>
                <a:lnTo>
                  <a:pt x="1527" y="119780"/>
                </a:lnTo>
                <a:lnTo>
                  <a:pt x="118470" y="119780"/>
                </a:lnTo>
                <a:lnTo>
                  <a:pt x="119063" y="117710"/>
                </a:lnTo>
                <a:lnTo>
                  <a:pt x="119549" y="112074"/>
                </a:lnTo>
                <a:lnTo>
                  <a:pt x="119877" y="103735"/>
                </a:lnTo>
                <a:lnTo>
                  <a:pt x="119998" y="93550"/>
                </a:lnTo>
                <a:lnTo>
                  <a:pt x="119998"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410" name="Google Shape;410;p52"/>
          <p:cNvSpPr txBox="1"/>
          <p:nvPr/>
        </p:nvSpPr>
        <p:spPr>
          <a:xfrm>
            <a:off x="688850" y="1552650"/>
            <a:ext cx="7102800" cy="298200"/>
          </a:xfrm>
          <a:prstGeom prst="rect">
            <a:avLst/>
          </a:prstGeom>
          <a:noFill/>
          <a:ln>
            <a:noFill/>
          </a:ln>
        </p:spPr>
        <p:txBody>
          <a:bodyPr spcFirstLastPara="1" wrap="square" lIns="0" tIns="0" rIns="0" bIns="0" anchor="t" anchorCtr="0">
            <a:noAutofit/>
          </a:bodyPr>
          <a:lstStyle/>
          <a:p>
            <a:pPr marL="25400"/>
            <a:r>
              <a:rPr lang="en" sz="1800">
                <a:solidFill>
                  <a:srgbClr val="3884B7"/>
                </a:solidFill>
              </a:rPr>
              <a:t>What is the correct interpretation of the </a:t>
            </a:r>
            <a:r>
              <a:rPr lang="en" sz="1800" u="sng">
                <a:solidFill>
                  <a:srgbClr val="3884B7"/>
                </a:solidFill>
              </a:rPr>
              <a:t>slope for mom’s IQ</a:t>
            </a:r>
            <a:r>
              <a:rPr lang="en" sz="1800">
                <a:solidFill>
                  <a:srgbClr val="3884B7"/>
                </a:solidFill>
              </a:rPr>
              <a:t>?</a:t>
            </a:r>
            <a:endParaRPr sz="1700"/>
          </a:p>
        </p:txBody>
      </p:sp>
      <p:sp>
        <p:nvSpPr>
          <p:cNvPr id="411" name="Google Shape;411;p52"/>
          <p:cNvSpPr txBox="1"/>
          <p:nvPr/>
        </p:nvSpPr>
        <p:spPr>
          <a:xfrm>
            <a:off x="8678108" y="5637637"/>
            <a:ext cx="2631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15</a:t>
            </a:r>
            <a:endParaRPr/>
          </a:p>
        </p:txBody>
      </p:sp>
      <p:sp>
        <p:nvSpPr>
          <p:cNvPr id="412" name="Google Shape;412;p52"/>
          <p:cNvSpPr txBox="1"/>
          <p:nvPr/>
        </p:nvSpPr>
        <p:spPr>
          <a:xfrm>
            <a:off x="688848" y="4199279"/>
            <a:ext cx="7581000" cy="614400"/>
          </a:xfrm>
          <a:prstGeom prst="rect">
            <a:avLst/>
          </a:prstGeom>
          <a:noFill/>
          <a:ln>
            <a:noFill/>
          </a:ln>
        </p:spPr>
        <p:txBody>
          <a:bodyPr spcFirstLastPara="1" wrap="square" lIns="0" tIns="0" rIns="0" bIns="0" anchor="t" anchorCtr="0">
            <a:noAutofit/>
          </a:bodyPr>
          <a:lstStyle/>
          <a:p>
            <a:pPr marL="25400" marR="12700">
              <a:lnSpc>
                <a:spcPct val="129800"/>
              </a:lnSpc>
            </a:pPr>
            <a:r>
              <a:rPr lang="en" sz="1800" i="1">
                <a:solidFill>
                  <a:srgbClr val="22373A"/>
                </a:solidFill>
              </a:rPr>
              <a:t>All else held constant, kids with mothers whose IQs are one point  higher tend to score on average 0.56 points higher.</a:t>
            </a:r>
            <a:endParaRPr sz="1800"/>
          </a:p>
        </p:txBody>
      </p:sp>
      <p:pic>
        <p:nvPicPr>
          <p:cNvPr id="413" name="Google Shape;413;p52"/>
          <p:cNvPicPr preferRelativeResize="0"/>
          <p:nvPr/>
        </p:nvPicPr>
        <p:blipFill>
          <a:blip r:embed="rId3">
            <a:alphaModFix/>
          </a:blip>
          <a:stretch>
            <a:fillRect/>
          </a:stretch>
        </p:blipFill>
        <p:spPr>
          <a:xfrm>
            <a:off x="1386550" y="1914529"/>
            <a:ext cx="5857388" cy="1987962"/>
          </a:xfrm>
          <a:prstGeom prst="rect">
            <a:avLst/>
          </a:prstGeom>
          <a:noFill/>
          <a:ln>
            <a:noFill/>
          </a:ln>
        </p:spPr>
      </p:pic>
    </p:spTree>
  </p:cSld>
  <p:clrMapOvr>
    <a:masterClrMapping/>
  </p:clrMapOvr>
  <p:transition>
    <p:fade thruBlk="1"/>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3"/>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pPr marL="25400"/>
            <a:r>
              <a:rPr lang="en"/>
              <a:t>Interpreting the slope</a:t>
            </a:r>
            <a:endParaRPr sz="2500"/>
          </a:p>
        </p:txBody>
      </p:sp>
      <p:sp>
        <p:nvSpPr>
          <p:cNvPr id="419" name="Google Shape;419;p53"/>
          <p:cNvSpPr/>
          <p:nvPr/>
        </p:nvSpPr>
        <p:spPr>
          <a:xfrm>
            <a:off x="613275" y="1495062"/>
            <a:ext cx="7913400" cy="122700"/>
          </a:xfrm>
          <a:custGeom>
            <a:avLst/>
            <a:gdLst/>
            <a:ahLst/>
            <a:cxnLst/>
            <a:rect l="l" t="t" r="r" b="b"/>
            <a:pathLst>
              <a:path w="120000" h="120000" extrusionOk="0">
                <a:moveTo>
                  <a:pt x="118470" y="0"/>
                </a:moveTo>
                <a:lnTo>
                  <a:pt x="1527" y="0"/>
                </a:lnTo>
                <a:lnTo>
                  <a:pt x="934" y="5826"/>
                </a:lnTo>
                <a:lnTo>
                  <a:pt x="448" y="21691"/>
                </a:lnTo>
                <a:lnTo>
                  <a:pt x="120" y="45172"/>
                </a:lnTo>
                <a:lnTo>
                  <a:pt x="0" y="73846"/>
                </a:lnTo>
                <a:lnTo>
                  <a:pt x="0" y="119758"/>
                </a:lnTo>
                <a:lnTo>
                  <a:pt x="119998" y="119758"/>
                </a:lnTo>
                <a:lnTo>
                  <a:pt x="119998" y="73846"/>
                </a:lnTo>
                <a:lnTo>
                  <a:pt x="119877" y="45172"/>
                </a:lnTo>
                <a:lnTo>
                  <a:pt x="119549" y="21691"/>
                </a:lnTo>
                <a:lnTo>
                  <a:pt x="119063" y="5826"/>
                </a:lnTo>
                <a:lnTo>
                  <a:pt x="118470"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420" name="Google Shape;420;p53"/>
          <p:cNvSpPr/>
          <p:nvPr/>
        </p:nvSpPr>
        <p:spPr>
          <a:xfrm>
            <a:off x="613275" y="1561100"/>
            <a:ext cx="7913400" cy="345300"/>
          </a:xfrm>
          <a:custGeom>
            <a:avLst/>
            <a:gdLst/>
            <a:ahLst/>
            <a:cxnLst/>
            <a:rect l="l" t="t" r="r" b="b"/>
            <a:pathLst>
              <a:path w="120000" h="120000" extrusionOk="0">
                <a:moveTo>
                  <a:pt x="119998" y="0"/>
                </a:moveTo>
                <a:lnTo>
                  <a:pt x="0" y="0"/>
                </a:lnTo>
                <a:lnTo>
                  <a:pt x="0" y="93550"/>
                </a:lnTo>
                <a:lnTo>
                  <a:pt x="120" y="103735"/>
                </a:lnTo>
                <a:lnTo>
                  <a:pt x="448" y="112074"/>
                </a:lnTo>
                <a:lnTo>
                  <a:pt x="934" y="117710"/>
                </a:lnTo>
                <a:lnTo>
                  <a:pt x="1527" y="119780"/>
                </a:lnTo>
                <a:lnTo>
                  <a:pt x="118470" y="119780"/>
                </a:lnTo>
                <a:lnTo>
                  <a:pt x="119063" y="117710"/>
                </a:lnTo>
                <a:lnTo>
                  <a:pt x="119549" y="112074"/>
                </a:lnTo>
                <a:lnTo>
                  <a:pt x="119877" y="103735"/>
                </a:lnTo>
                <a:lnTo>
                  <a:pt x="119998" y="93550"/>
                </a:lnTo>
                <a:lnTo>
                  <a:pt x="119998"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421" name="Google Shape;421;p53"/>
          <p:cNvSpPr txBox="1"/>
          <p:nvPr/>
        </p:nvSpPr>
        <p:spPr>
          <a:xfrm>
            <a:off x="688850" y="1552650"/>
            <a:ext cx="7102800" cy="298200"/>
          </a:xfrm>
          <a:prstGeom prst="rect">
            <a:avLst/>
          </a:prstGeom>
          <a:noFill/>
          <a:ln>
            <a:noFill/>
          </a:ln>
        </p:spPr>
        <p:txBody>
          <a:bodyPr spcFirstLastPara="1" wrap="square" lIns="0" tIns="0" rIns="0" bIns="0" anchor="t" anchorCtr="0">
            <a:noAutofit/>
          </a:bodyPr>
          <a:lstStyle/>
          <a:p>
            <a:pPr marL="25400"/>
            <a:r>
              <a:rPr lang="en" sz="1800">
                <a:solidFill>
                  <a:srgbClr val="3884B7"/>
                </a:solidFill>
              </a:rPr>
              <a:t>What is the correct interpretation of the </a:t>
            </a:r>
            <a:r>
              <a:rPr lang="en" sz="1800" u="sng">
                <a:solidFill>
                  <a:srgbClr val="3884B7"/>
                </a:solidFill>
              </a:rPr>
              <a:t>intercept</a:t>
            </a:r>
            <a:r>
              <a:rPr lang="en" sz="1800">
                <a:solidFill>
                  <a:srgbClr val="3884B7"/>
                </a:solidFill>
              </a:rPr>
              <a:t>?</a:t>
            </a:r>
            <a:endParaRPr sz="1700"/>
          </a:p>
        </p:txBody>
      </p:sp>
      <p:sp>
        <p:nvSpPr>
          <p:cNvPr id="422" name="Google Shape;422;p53"/>
          <p:cNvSpPr txBox="1"/>
          <p:nvPr/>
        </p:nvSpPr>
        <p:spPr>
          <a:xfrm>
            <a:off x="8678108" y="5637637"/>
            <a:ext cx="2631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15</a:t>
            </a:r>
            <a:endParaRPr/>
          </a:p>
        </p:txBody>
      </p:sp>
      <p:pic>
        <p:nvPicPr>
          <p:cNvPr id="423" name="Google Shape;423;p53"/>
          <p:cNvPicPr preferRelativeResize="0"/>
          <p:nvPr/>
        </p:nvPicPr>
        <p:blipFill>
          <a:blip r:embed="rId3">
            <a:alphaModFix/>
          </a:blip>
          <a:stretch>
            <a:fillRect/>
          </a:stretch>
        </p:blipFill>
        <p:spPr>
          <a:xfrm>
            <a:off x="1386550" y="1914529"/>
            <a:ext cx="5857388" cy="1987962"/>
          </a:xfrm>
          <a:prstGeom prst="rect">
            <a:avLst/>
          </a:prstGeom>
          <a:noFill/>
          <a:ln>
            <a:noFill/>
          </a:ln>
        </p:spPr>
      </p:pic>
    </p:spTree>
  </p:cSld>
  <p:clrMapOvr>
    <a:masterClrMapping/>
  </p:clrMapOvr>
  <p:transition>
    <p:fade thruBlk="1"/>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4"/>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pPr marL="25400"/>
            <a:r>
              <a:rPr lang="en"/>
              <a:t>Interpreting the slope</a:t>
            </a:r>
            <a:endParaRPr sz="2500"/>
          </a:p>
        </p:txBody>
      </p:sp>
      <p:sp>
        <p:nvSpPr>
          <p:cNvPr id="429" name="Google Shape;429;p54"/>
          <p:cNvSpPr/>
          <p:nvPr/>
        </p:nvSpPr>
        <p:spPr>
          <a:xfrm>
            <a:off x="613275" y="1495062"/>
            <a:ext cx="7913400" cy="122700"/>
          </a:xfrm>
          <a:custGeom>
            <a:avLst/>
            <a:gdLst/>
            <a:ahLst/>
            <a:cxnLst/>
            <a:rect l="l" t="t" r="r" b="b"/>
            <a:pathLst>
              <a:path w="120000" h="120000" extrusionOk="0">
                <a:moveTo>
                  <a:pt x="118470" y="0"/>
                </a:moveTo>
                <a:lnTo>
                  <a:pt x="1527" y="0"/>
                </a:lnTo>
                <a:lnTo>
                  <a:pt x="934" y="5826"/>
                </a:lnTo>
                <a:lnTo>
                  <a:pt x="448" y="21691"/>
                </a:lnTo>
                <a:lnTo>
                  <a:pt x="120" y="45172"/>
                </a:lnTo>
                <a:lnTo>
                  <a:pt x="0" y="73846"/>
                </a:lnTo>
                <a:lnTo>
                  <a:pt x="0" y="119758"/>
                </a:lnTo>
                <a:lnTo>
                  <a:pt x="119998" y="119758"/>
                </a:lnTo>
                <a:lnTo>
                  <a:pt x="119998" y="73846"/>
                </a:lnTo>
                <a:lnTo>
                  <a:pt x="119877" y="45172"/>
                </a:lnTo>
                <a:lnTo>
                  <a:pt x="119549" y="21691"/>
                </a:lnTo>
                <a:lnTo>
                  <a:pt x="119063" y="5826"/>
                </a:lnTo>
                <a:lnTo>
                  <a:pt x="118470"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430" name="Google Shape;430;p54"/>
          <p:cNvSpPr/>
          <p:nvPr/>
        </p:nvSpPr>
        <p:spPr>
          <a:xfrm>
            <a:off x="613275" y="1561100"/>
            <a:ext cx="7913400" cy="345300"/>
          </a:xfrm>
          <a:custGeom>
            <a:avLst/>
            <a:gdLst/>
            <a:ahLst/>
            <a:cxnLst/>
            <a:rect l="l" t="t" r="r" b="b"/>
            <a:pathLst>
              <a:path w="120000" h="120000" extrusionOk="0">
                <a:moveTo>
                  <a:pt x="119998" y="0"/>
                </a:moveTo>
                <a:lnTo>
                  <a:pt x="0" y="0"/>
                </a:lnTo>
                <a:lnTo>
                  <a:pt x="0" y="93550"/>
                </a:lnTo>
                <a:lnTo>
                  <a:pt x="120" y="103735"/>
                </a:lnTo>
                <a:lnTo>
                  <a:pt x="448" y="112074"/>
                </a:lnTo>
                <a:lnTo>
                  <a:pt x="934" y="117710"/>
                </a:lnTo>
                <a:lnTo>
                  <a:pt x="1527" y="119780"/>
                </a:lnTo>
                <a:lnTo>
                  <a:pt x="118470" y="119780"/>
                </a:lnTo>
                <a:lnTo>
                  <a:pt x="119063" y="117710"/>
                </a:lnTo>
                <a:lnTo>
                  <a:pt x="119549" y="112074"/>
                </a:lnTo>
                <a:lnTo>
                  <a:pt x="119877" y="103735"/>
                </a:lnTo>
                <a:lnTo>
                  <a:pt x="119998" y="93550"/>
                </a:lnTo>
                <a:lnTo>
                  <a:pt x="119998"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431" name="Google Shape;431;p54"/>
          <p:cNvSpPr txBox="1"/>
          <p:nvPr/>
        </p:nvSpPr>
        <p:spPr>
          <a:xfrm>
            <a:off x="688850" y="1552650"/>
            <a:ext cx="7102800" cy="298200"/>
          </a:xfrm>
          <a:prstGeom prst="rect">
            <a:avLst/>
          </a:prstGeom>
          <a:noFill/>
          <a:ln>
            <a:noFill/>
          </a:ln>
        </p:spPr>
        <p:txBody>
          <a:bodyPr spcFirstLastPara="1" wrap="square" lIns="0" tIns="0" rIns="0" bIns="0" anchor="t" anchorCtr="0">
            <a:noAutofit/>
          </a:bodyPr>
          <a:lstStyle/>
          <a:p>
            <a:pPr marL="25400"/>
            <a:r>
              <a:rPr lang="en" sz="1800">
                <a:solidFill>
                  <a:srgbClr val="3884B7"/>
                </a:solidFill>
              </a:rPr>
              <a:t>What is the correct interpretation of the </a:t>
            </a:r>
            <a:r>
              <a:rPr lang="en" sz="1800" u="sng">
                <a:solidFill>
                  <a:srgbClr val="3884B7"/>
                </a:solidFill>
              </a:rPr>
              <a:t>intercept</a:t>
            </a:r>
            <a:r>
              <a:rPr lang="en" sz="1800">
                <a:solidFill>
                  <a:srgbClr val="3884B7"/>
                </a:solidFill>
              </a:rPr>
              <a:t>?</a:t>
            </a:r>
            <a:endParaRPr sz="1700"/>
          </a:p>
        </p:txBody>
      </p:sp>
      <p:sp>
        <p:nvSpPr>
          <p:cNvPr id="432" name="Google Shape;432;p54"/>
          <p:cNvSpPr txBox="1"/>
          <p:nvPr/>
        </p:nvSpPr>
        <p:spPr>
          <a:xfrm>
            <a:off x="8678108" y="5637637"/>
            <a:ext cx="2631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15</a:t>
            </a:r>
            <a:endParaRPr/>
          </a:p>
        </p:txBody>
      </p:sp>
      <p:sp>
        <p:nvSpPr>
          <p:cNvPr id="433" name="Google Shape;433;p54"/>
          <p:cNvSpPr txBox="1"/>
          <p:nvPr/>
        </p:nvSpPr>
        <p:spPr>
          <a:xfrm>
            <a:off x="688848" y="4199279"/>
            <a:ext cx="7581000" cy="614400"/>
          </a:xfrm>
          <a:prstGeom prst="rect">
            <a:avLst/>
          </a:prstGeom>
          <a:noFill/>
          <a:ln>
            <a:noFill/>
          </a:ln>
        </p:spPr>
        <p:txBody>
          <a:bodyPr spcFirstLastPara="1" wrap="square" lIns="0" tIns="0" rIns="0" bIns="0" anchor="t" anchorCtr="0">
            <a:noAutofit/>
          </a:bodyPr>
          <a:lstStyle/>
          <a:p>
            <a:pPr marL="25400" marR="12700">
              <a:lnSpc>
                <a:spcPct val="129800"/>
              </a:lnSpc>
              <a:buSzPts val="1100"/>
            </a:pPr>
            <a:r>
              <a:rPr lang="en" sz="1800" i="1" dirty="0">
                <a:solidFill>
                  <a:srgbClr val="22373A"/>
                </a:solidFill>
              </a:rPr>
              <a:t>Kids whose moms haven’t gone to HS, worked during three years of the kid’s life, and have an IQ of 0 are expected on average to score 19.59.</a:t>
            </a:r>
            <a:endParaRPr sz="1800" i="1" dirty="0">
              <a:solidFill>
                <a:srgbClr val="22373A"/>
              </a:solidFill>
            </a:endParaRPr>
          </a:p>
          <a:p>
            <a:pPr marL="25400" marR="12700">
              <a:lnSpc>
                <a:spcPct val="129800"/>
              </a:lnSpc>
              <a:buSzPts val="1100"/>
            </a:pPr>
            <a:r>
              <a:rPr lang="en" sz="1800" i="1" dirty="0">
                <a:solidFill>
                  <a:srgbClr val="22373A"/>
                </a:solidFill>
              </a:rPr>
              <a:t>Obviously, the intercept does not make any sense in this context.</a:t>
            </a:r>
            <a:endParaRPr sz="1800" i="1" dirty="0">
              <a:solidFill>
                <a:srgbClr val="22373A"/>
              </a:solidFill>
            </a:endParaRPr>
          </a:p>
        </p:txBody>
      </p:sp>
      <p:pic>
        <p:nvPicPr>
          <p:cNvPr id="434" name="Google Shape;434;p54"/>
          <p:cNvPicPr preferRelativeResize="0"/>
          <p:nvPr/>
        </p:nvPicPr>
        <p:blipFill>
          <a:blip r:embed="rId3">
            <a:alphaModFix/>
          </a:blip>
          <a:stretch>
            <a:fillRect/>
          </a:stretch>
        </p:blipFill>
        <p:spPr>
          <a:xfrm>
            <a:off x="1386550" y="1914529"/>
            <a:ext cx="5857388" cy="1987962"/>
          </a:xfrm>
          <a:prstGeom prst="rect">
            <a:avLst/>
          </a:prstGeom>
          <a:noFill/>
          <a:ln>
            <a:noFill/>
          </a:ln>
        </p:spPr>
      </p:pic>
    </p:spTree>
  </p:cSld>
  <p:clrMapOvr>
    <a:masterClrMapping/>
  </p:clrMapOvr>
  <p:transition>
    <p:fade thruBlk="1"/>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5"/>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pPr marL="25400"/>
            <a:r>
              <a:rPr lang="en"/>
              <a:t>Interpreting the slope</a:t>
            </a:r>
            <a:endParaRPr sz="2500"/>
          </a:p>
        </p:txBody>
      </p:sp>
      <p:sp>
        <p:nvSpPr>
          <p:cNvPr id="440" name="Google Shape;440;p55"/>
          <p:cNvSpPr/>
          <p:nvPr/>
        </p:nvSpPr>
        <p:spPr>
          <a:xfrm>
            <a:off x="613275" y="1495062"/>
            <a:ext cx="7913400" cy="122700"/>
          </a:xfrm>
          <a:custGeom>
            <a:avLst/>
            <a:gdLst/>
            <a:ahLst/>
            <a:cxnLst/>
            <a:rect l="l" t="t" r="r" b="b"/>
            <a:pathLst>
              <a:path w="120000" h="120000" extrusionOk="0">
                <a:moveTo>
                  <a:pt x="118470" y="0"/>
                </a:moveTo>
                <a:lnTo>
                  <a:pt x="1527" y="0"/>
                </a:lnTo>
                <a:lnTo>
                  <a:pt x="934" y="5826"/>
                </a:lnTo>
                <a:lnTo>
                  <a:pt x="448" y="21691"/>
                </a:lnTo>
                <a:lnTo>
                  <a:pt x="120" y="45172"/>
                </a:lnTo>
                <a:lnTo>
                  <a:pt x="0" y="73846"/>
                </a:lnTo>
                <a:lnTo>
                  <a:pt x="0" y="119758"/>
                </a:lnTo>
                <a:lnTo>
                  <a:pt x="119998" y="119758"/>
                </a:lnTo>
                <a:lnTo>
                  <a:pt x="119998" y="73846"/>
                </a:lnTo>
                <a:lnTo>
                  <a:pt x="119877" y="45172"/>
                </a:lnTo>
                <a:lnTo>
                  <a:pt x="119549" y="21691"/>
                </a:lnTo>
                <a:lnTo>
                  <a:pt x="119063" y="5826"/>
                </a:lnTo>
                <a:lnTo>
                  <a:pt x="118470"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441" name="Google Shape;441;p55"/>
          <p:cNvSpPr/>
          <p:nvPr/>
        </p:nvSpPr>
        <p:spPr>
          <a:xfrm>
            <a:off x="613275" y="1561100"/>
            <a:ext cx="7913400" cy="345300"/>
          </a:xfrm>
          <a:custGeom>
            <a:avLst/>
            <a:gdLst/>
            <a:ahLst/>
            <a:cxnLst/>
            <a:rect l="l" t="t" r="r" b="b"/>
            <a:pathLst>
              <a:path w="120000" h="120000" extrusionOk="0">
                <a:moveTo>
                  <a:pt x="119998" y="0"/>
                </a:moveTo>
                <a:lnTo>
                  <a:pt x="0" y="0"/>
                </a:lnTo>
                <a:lnTo>
                  <a:pt x="0" y="93550"/>
                </a:lnTo>
                <a:lnTo>
                  <a:pt x="120" y="103735"/>
                </a:lnTo>
                <a:lnTo>
                  <a:pt x="448" y="112074"/>
                </a:lnTo>
                <a:lnTo>
                  <a:pt x="934" y="117710"/>
                </a:lnTo>
                <a:lnTo>
                  <a:pt x="1527" y="119780"/>
                </a:lnTo>
                <a:lnTo>
                  <a:pt x="118470" y="119780"/>
                </a:lnTo>
                <a:lnTo>
                  <a:pt x="119063" y="117710"/>
                </a:lnTo>
                <a:lnTo>
                  <a:pt x="119549" y="112074"/>
                </a:lnTo>
                <a:lnTo>
                  <a:pt x="119877" y="103735"/>
                </a:lnTo>
                <a:lnTo>
                  <a:pt x="119998" y="93550"/>
                </a:lnTo>
                <a:lnTo>
                  <a:pt x="119998"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442" name="Google Shape;442;p55"/>
          <p:cNvSpPr txBox="1"/>
          <p:nvPr/>
        </p:nvSpPr>
        <p:spPr>
          <a:xfrm>
            <a:off x="688850" y="1552650"/>
            <a:ext cx="7102800" cy="298200"/>
          </a:xfrm>
          <a:prstGeom prst="rect">
            <a:avLst/>
          </a:prstGeom>
          <a:noFill/>
          <a:ln>
            <a:noFill/>
          </a:ln>
        </p:spPr>
        <p:txBody>
          <a:bodyPr spcFirstLastPara="1" wrap="square" lIns="0" tIns="0" rIns="0" bIns="0" anchor="t" anchorCtr="0">
            <a:noAutofit/>
          </a:bodyPr>
          <a:lstStyle/>
          <a:p>
            <a:pPr marL="25400"/>
            <a:r>
              <a:rPr lang="en" sz="1800">
                <a:solidFill>
                  <a:srgbClr val="3884B7"/>
                </a:solidFill>
              </a:rPr>
              <a:t>What is the correct interpretation of </a:t>
            </a:r>
            <a:r>
              <a:rPr lang="en" sz="1800" b="1">
                <a:solidFill>
                  <a:srgbClr val="3884B7"/>
                </a:solidFill>
                <a:latin typeface="Courier New"/>
                <a:ea typeface="Courier New"/>
                <a:cs typeface="Courier New"/>
                <a:sym typeface="Courier New"/>
              </a:rPr>
              <a:t>mom_work</a:t>
            </a:r>
            <a:r>
              <a:rPr lang="en" sz="1800">
                <a:solidFill>
                  <a:srgbClr val="3884B7"/>
                </a:solidFill>
              </a:rPr>
              <a:t>?</a:t>
            </a:r>
            <a:endParaRPr sz="1700"/>
          </a:p>
        </p:txBody>
      </p:sp>
      <p:sp>
        <p:nvSpPr>
          <p:cNvPr id="443" name="Google Shape;443;p55"/>
          <p:cNvSpPr txBox="1"/>
          <p:nvPr/>
        </p:nvSpPr>
        <p:spPr>
          <a:xfrm>
            <a:off x="8678108" y="5637637"/>
            <a:ext cx="2631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15</a:t>
            </a:r>
            <a:endParaRPr/>
          </a:p>
        </p:txBody>
      </p:sp>
      <p:sp>
        <p:nvSpPr>
          <p:cNvPr id="444" name="Google Shape;444;p55"/>
          <p:cNvSpPr txBox="1"/>
          <p:nvPr/>
        </p:nvSpPr>
        <p:spPr>
          <a:xfrm>
            <a:off x="688850" y="3966174"/>
            <a:ext cx="7581000" cy="847500"/>
          </a:xfrm>
          <a:prstGeom prst="rect">
            <a:avLst/>
          </a:prstGeom>
          <a:noFill/>
          <a:ln>
            <a:noFill/>
          </a:ln>
        </p:spPr>
        <p:txBody>
          <a:bodyPr spcFirstLastPara="1" wrap="square" lIns="0" tIns="0" rIns="0" bIns="0" anchor="t" anchorCtr="0">
            <a:noAutofit/>
          </a:bodyPr>
          <a:lstStyle/>
          <a:p>
            <a:pPr marL="25400" marR="12700">
              <a:lnSpc>
                <a:spcPct val="129800"/>
              </a:lnSpc>
              <a:buSzPts val="1100"/>
            </a:pPr>
            <a:r>
              <a:rPr lang="en" sz="1800">
                <a:solidFill>
                  <a:srgbClr val="22373A"/>
                </a:solidFill>
              </a:rPr>
              <a:t>All else being equal, kids whose moms worked during the first three years of the kid’s life</a:t>
            </a:r>
            <a:endParaRPr sz="1800">
              <a:solidFill>
                <a:srgbClr val="22373A"/>
              </a:solidFill>
            </a:endParaRPr>
          </a:p>
          <a:p>
            <a:pPr marL="25400" marR="12700">
              <a:lnSpc>
                <a:spcPct val="129800"/>
              </a:lnSpc>
              <a:buSzPts val="1100"/>
            </a:pPr>
            <a:r>
              <a:rPr lang="en" sz="1800">
                <a:solidFill>
                  <a:srgbClr val="22373A"/>
                </a:solidFill>
              </a:rPr>
              <a:t>(a) are estimated to score 2.54 points lower</a:t>
            </a:r>
            <a:endParaRPr sz="1800">
              <a:solidFill>
                <a:srgbClr val="22373A"/>
              </a:solidFill>
            </a:endParaRPr>
          </a:p>
          <a:p>
            <a:pPr marL="25400" marR="12700">
              <a:lnSpc>
                <a:spcPct val="129800"/>
              </a:lnSpc>
              <a:buSzPts val="1100"/>
            </a:pPr>
            <a:r>
              <a:rPr lang="en" sz="1800">
                <a:solidFill>
                  <a:srgbClr val="22373A"/>
                </a:solidFill>
              </a:rPr>
              <a:t>(b) are estimated to score 2.54 points higher</a:t>
            </a:r>
            <a:endParaRPr sz="1800">
              <a:solidFill>
                <a:srgbClr val="22373A"/>
              </a:solidFill>
            </a:endParaRPr>
          </a:p>
          <a:p>
            <a:pPr marL="25400" marR="12700">
              <a:lnSpc>
                <a:spcPct val="129800"/>
              </a:lnSpc>
              <a:buSzPts val="1100"/>
            </a:pPr>
            <a:r>
              <a:rPr lang="en" sz="1800">
                <a:solidFill>
                  <a:srgbClr val="22373A"/>
                </a:solidFill>
              </a:rPr>
              <a:t>than those whose moms did not work.</a:t>
            </a:r>
            <a:endParaRPr sz="1800">
              <a:solidFill>
                <a:srgbClr val="22373A"/>
              </a:solidFill>
            </a:endParaRPr>
          </a:p>
        </p:txBody>
      </p:sp>
      <p:pic>
        <p:nvPicPr>
          <p:cNvPr id="445" name="Google Shape;445;p55"/>
          <p:cNvPicPr preferRelativeResize="0"/>
          <p:nvPr/>
        </p:nvPicPr>
        <p:blipFill>
          <a:blip r:embed="rId3">
            <a:alphaModFix/>
          </a:blip>
          <a:stretch>
            <a:fillRect/>
          </a:stretch>
        </p:blipFill>
        <p:spPr>
          <a:xfrm>
            <a:off x="1386550" y="1914529"/>
            <a:ext cx="5857388" cy="1987962"/>
          </a:xfrm>
          <a:prstGeom prst="rect">
            <a:avLst/>
          </a:prstGeom>
          <a:noFill/>
          <a:ln>
            <a:noFill/>
          </a:ln>
        </p:spPr>
      </p:pic>
    </p:spTree>
  </p:cSld>
  <p:clrMapOvr>
    <a:masterClrMapping/>
  </p:clrMapOvr>
  <p:transition>
    <p:fade thruBlk="1"/>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6"/>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pPr marL="25400"/>
            <a:r>
              <a:rPr lang="en"/>
              <a:t>Interpreting the slope</a:t>
            </a:r>
            <a:endParaRPr sz="2500"/>
          </a:p>
        </p:txBody>
      </p:sp>
      <p:sp>
        <p:nvSpPr>
          <p:cNvPr id="451" name="Google Shape;451;p56"/>
          <p:cNvSpPr/>
          <p:nvPr/>
        </p:nvSpPr>
        <p:spPr>
          <a:xfrm>
            <a:off x="613275" y="1495062"/>
            <a:ext cx="7913400" cy="122700"/>
          </a:xfrm>
          <a:custGeom>
            <a:avLst/>
            <a:gdLst/>
            <a:ahLst/>
            <a:cxnLst/>
            <a:rect l="l" t="t" r="r" b="b"/>
            <a:pathLst>
              <a:path w="120000" h="120000" extrusionOk="0">
                <a:moveTo>
                  <a:pt x="118470" y="0"/>
                </a:moveTo>
                <a:lnTo>
                  <a:pt x="1527" y="0"/>
                </a:lnTo>
                <a:lnTo>
                  <a:pt x="934" y="5826"/>
                </a:lnTo>
                <a:lnTo>
                  <a:pt x="448" y="21691"/>
                </a:lnTo>
                <a:lnTo>
                  <a:pt x="120" y="45172"/>
                </a:lnTo>
                <a:lnTo>
                  <a:pt x="0" y="73846"/>
                </a:lnTo>
                <a:lnTo>
                  <a:pt x="0" y="119758"/>
                </a:lnTo>
                <a:lnTo>
                  <a:pt x="119998" y="119758"/>
                </a:lnTo>
                <a:lnTo>
                  <a:pt x="119998" y="73846"/>
                </a:lnTo>
                <a:lnTo>
                  <a:pt x="119877" y="45172"/>
                </a:lnTo>
                <a:lnTo>
                  <a:pt x="119549" y="21691"/>
                </a:lnTo>
                <a:lnTo>
                  <a:pt x="119063" y="5826"/>
                </a:lnTo>
                <a:lnTo>
                  <a:pt x="118470"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452" name="Google Shape;452;p56"/>
          <p:cNvSpPr/>
          <p:nvPr/>
        </p:nvSpPr>
        <p:spPr>
          <a:xfrm>
            <a:off x="613275" y="1561100"/>
            <a:ext cx="7913400" cy="345300"/>
          </a:xfrm>
          <a:custGeom>
            <a:avLst/>
            <a:gdLst/>
            <a:ahLst/>
            <a:cxnLst/>
            <a:rect l="l" t="t" r="r" b="b"/>
            <a:pathLst>
              <a:path w="120000" h="120000" extrusionOk="0">
                <a:moveTo>
                  <a:pt x="119998" y="0"/>
                </a:moveTo>
                <a:lnTo>
                  <a:pt x="0" y="0"/>
                </a:lnTo>
                <a:lnTo>
                  <a:pt x="0" y="93550"/>
                </a:lnTo>
                <a:lnTo>
                  <a:pt x="120" y="103735"/>
                </a:lnTo>
                <a:lnTo>
                  <a:pt x="448" y="112074"/>
                </a:lnTo>
                <a:lnTo>
                  <a:pt x="934" y="117710"/>
                </a:lnTo>
                <a:lnTo>
                  <a:pt x="1527" y="119780"/>
                </a:lnTo>
                <a:lnTo>
                  <a:pt x="118470" y="119780"/>
                </a:lnTo>
                <a:lnTo>
                  <a:pt x="119063" y="117710"/>
                </a:lnTo>
                <a:lnTo>
                  <a:pt x="119549" y="112074"/>
                </a:lnTo>
                <a:lnTo>
                  <a:pt x="119877" y="103735"/>
                </a:lnTo>
                <a:lnTo>
                  <a:pt x="119998" y="93550"/>
                </a:lnTo>
                <a:lnTo>
                  <a:pt x="119998"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453" name="Google Shape;453;p56"/>
          <p:cNvSpPr txBox="1"/>
          <p:nvPr/>
        </p:nvSpPr>
        <p:spPr>
          <a:xfrm>
            <a:off x="688850" y="1552650"/>
            <a:ext cx="7102800" cy="298200"/>
          </a:xfrm>
          <a:prstGeom prst="rect">
            <a:avLst/>
          </a:prstGeom>
          <a:noFill/>
          <a:ln>
            <a:noFill/>
          </a:ln>
        </p:spPr>
        <p:txBody>
          <a:bodyPr spcFirstLastPara="1" wrap="square" lIns="0" tIns="0" rIns="0" bIns="0" anchor="t" anchorCtr="0">
            <a:noAutofit/>
          </a:bodyPr>
          <a:lstStyle/>
          <a:p>
            <a:pPr marL="25400"/>
            <a:r>
              <a:rPr lang="en" sz="1800">
                <a:solidFill>
                  <a:srgbClr val="3884B7"/>
                </a:solidFill>
              </a:rPr>
              <a:t>What is the correct interpretation of </a:t>
            </a:r>
            <a:r>
              <a:rPr lang="en" sz="1800" b="1">
                <a:solidFill>
                  <a:srgbClr val="3884B7"/>
                </a:solidFill>
                <a:latin typeface="Courier New"/>
                <a:ea typeface="Courier New"/>
                <a:cs typeface="Courier New"/>
                <a:sym typeface="Courier New"/>
              </a:rPr>
              <a:t>mom_work</a:t>
            </a:r>
            <a:r>
              <a:rPr lang="en" sz="1800">
                <a:solidFill>
                  <a:srgbClr val="3884B7"/>
                </a:solidFill>
              </a:rPr>
              <a:t>?</a:t>
            </a:r>
            <a:endParaRPr sz="1700"/>
          </a:p>
        </p:txBody>
      </p:sp>
      <p:sp>
        <p:nvSpPr>
          <p:cNvPr id="454" name="Google Shape;454;p56"/>
          <p:cNvSpPr txBox="1"/>
          <p:nvPr/>
        </p:nvSpPr>
        <p:spPr>
          <a:xfrm>
            <a:off x="8678108" y="5637637"/>
            <a:ext cx="2631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15</a:t>
            </a:r>
            <a:endParaRPr/>
          </a:p>
        </p:txBody>
      </p:sp>
      <p:pic>
        <p:nvPicPr>
          <p:cNvPr id="455" name="Google Shape;455;p56"/>
          <p:cNvPicPr preferRelativeResize="0"/>
          <p:nvPr/>
        </p:nvPicPr>
        <p:blipFill>
          <a:blip r:embed="rId3">
            <a:alphaModFix/>
          </a:blip>
          <a:stretch>
            <a:fillRect/>
          </a:stretch>
        </p:blipFill>
        <p:spPr>
          <a:xfrm>
            <a:off x="1386550" y="1914529"/>
            <a:ext cx="5857388" cy="1987962"/>
          </a:xfrm>
          <a:prstGeom prst="rect">
            <a:avLst/>
          </a:prstGeom>
          <a:noFill/>
          <a:ln>
            <a:noFill/>
          </a:ln>
        </p:spPr>
      </p:pic>
      <p:sp>
        <p:nvSpPr>
          <p:cNvPr id="456" name="Google Shape;456;p56"/>
          <p:cNvSpPr txBox="1"/>
          <p:nvPr/>
        </p:nvSpPr>
        <p:spPr>
          <a:xfrm>
            <a:off x="688850" y="3966174"/>
            <a:ext cx="7581000" cy="847500"/>
          </a:xfrm>
          <a:prstGeom prst="rect">
            <a:avLst/>
          </a:prstGeom>
          <a:noFill/>
          <a:ln>
            <a:noFill/>
          </a:ln>
        </p:spPr>
        <p:txBody>
          <a:bodyPr spcFirstLastPara="1" wrap="square" lIns="0" tIns="0" rIns="0" bIns="0" anchor="t" anchorCtr="0">
            <a:noAutofit/>
          </a:bodyPr>
          <a:lstStyle/>
          <a:p>
            <a:pPr marL="25400" marR="12700">
              <a:lnSpc>
                <a:spcPct val="129800"/>
              </a:lnSpc>
              <a:buSzPts val="1100"/>
            </a:pPr>
            <a:r>
              <a:rPr lang="en" sz="1800">
                <a:solidFill>
                  <a:srgbClr val="22373A"/>
                </a:solidFill>
              </a:rPr>
              <a:t>All else being equal, kids whose moms worked during the first three years of the kid’s life</a:t>
            </a:r>
            <a:endParaRPr sz="1800">
              <a:solidFill>
                <a:srgbClr val="22373A"/>
              </a:solidFill>
            </a:endParaRPr>
          </a:p>
          <a:p>
            <a:pPr marL="25400" marR="12700">
              <a:lnSpc>
                <a:spcPct val="129800"/>
              </a:lnSpc>
              <a:buSzPts val="1100"/>
            </a:pPr>
            <a:r>
              <a:rPr lang="en" sz="1800">
                <a:solidFill>
                  <a:srgbClr val="22373A"/>
                </a:solidFill>
              </a:rPr>
              <a:t>(a) are estimated to score 2.54 points lower</a:t>
            </a:r>
            <a:endParaRPr sz="1800">
              <a:solidFill>
                <a:srgbClr val="22373A"/>
              </a:solidFill>
            </a:endParaRPr>
          </a:p>
          <a:p>
            <a:pPr marL="25400" marR="12700">
              <a:lnSpc>
                <a:spcPct val="129800"/>
              </a:lnSpc>
              <a:buSzPts val="1100"/>
            </a:pPr>
            <a:r>
              <a:rPr lang="en" sz="1800" i="1">
                <a:solidFill>
                  <a:srgbClr val="E69138"/>
                </a:solidFill>
              </a:rPr>
              <a:t>(b) are estimated to score 2.54 points higher</a:t>
            </a:r>
            <a:endParaRPr sz="1800" i="1">
              <a:solidFill>
                <a:srgbClr val="E69138"/>
              </a:solidFill>
            </a:endParaRPr>
          </a:p>
          <a:p>
            <a:pPr marL="25400" marR="12700">
              <a:lnSpc>
                <a:spcPct val="129800"/>
              </a:lnSpc>
              <a:buSzPts val="1100"/>
            </a:pPr>
            <a:r>
              <a:rPr lang="en" sz="1800">
                <a:solidFill>
                  <a:srgbClr val="22373A"/>
                </a:solidFill>
              </a:rPr>
              <a:t>than those whose moms did not work.</a:t>
            </a:r>
            <a:endParaRPr sz="1800">
              <a:solidFill>
                <a:srgbClr val="22373A"/>
              </a:solidFill>
            </a:endParaRPr>
          </a:p>
        </p:txBody>
      </p:sp>
    </p:spTree>
  </p:cSld>
  <p:clrMapOvr>
    <a:masterClrMapping/>
  </p:clrMapOvr>
  <p:transition>
    <p:fade thruBlk="1"/>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58"/>
          <p:cNvSpPr/>
          <p:nvPr/>
        </p:nvSpPr>
        <p:spPr>
          <a:xfrm>
            <a:off x="0" y="1428452"/>
            <a:ext cx="9140100" cy="4566000"/>
          </a:xfrm>
          <a:custGeom>
            <a:avLst/>
            <a:gdLst/>
            <a:ahLst/>
            <a:cxnLst/>
            <a:rect l="l" t="t" r="r" b="b"/>
            <a:pathLst>
              <a:path w="120000" h="120000" extrusionOk="0">
                <a:moveTo>
                  <a:pt x="0" y="119982"/>
                </a:moveTo>
                <a:lnTo>
                  <a:pt x="119995" y="119982"/>
                </a:lnTo>
                <a:lnTo>
                  <a:pt x="119995" y="0"/>
                </a:lnTo>
                <a:lnTo>
                  <a:pt x="0" y="0"/>
                </a:lnTo>
                <a:lnTo>
                  <a:pt x="0" y="119982"/>
                </a:lnTo>
                <a:close/>
              </a:path>
            </a:pathLst>
          </a:custGeom>
          <a:solidFill>
            <a:srgbClr val="F9F9F9"/>
          </a:solidFill>
          <a:ln>
            <a:noFill/>
          </a:ln>
        </p:spPr>
        <p:txBody>
          <a:bodyPr spcFirstLastPara="1" wrap="square" lIns="0" tIns="0" rIns="0" bIns="0" anchor="t" anchorCtr="0">
            <a:noAutofit/>
          </a:bodyPr>
          <a:lstStyle/>
          <a:p>
            <a:endParaRPr sz="3300"/>
          </a:p>
        </p:txBody>
      </p:sp>
      <p:sp>
        <p:nvSpPr>
          <p:cNvPr id="548" name="Google Shape;548;p58"/>
          <p:cNvSpPr/>
          <p:nvPr/>
        </p:nvSpPr>
        <p:spPr>
          <a:xfrm>
            <a:off x="1" y="857251"/>
            <a:ext cx="9140221" cy="571919"/>
          </a:xfrm>
          <a:custGeom>
            <a:avLst/>
            <a:gdLst/>
            <a:ahLst/>
            <a:cxnLst/>
            <a:rect l="l" t="t" r="r" b="b"/>
            <a:pathLst>
              <a:path w="120000" h="120000" extrusionOk="0">
                <a:moveTo>
                  <a:pt x="0" y="119853"/>
                </a:moveTo>
                <a:lnTo>
                  <a:pt x="119995" y="119853"/>
                </a:lnTo>
                <a:lnTo>
                  <a:pt x="119995" y="0"/>
                </a:lnTo>
                <a:lnTo>
                  <a:pt x="0" y="0"/>
                </a:lnTo>
                <a:lnTo>
                  <a:pt x="0" y="119853"/>
                </a:lnTo>
                <a:close/>
              </a:path>
            </a:pathLst>
          </a:custGeom>
          <a:solidFill>
            <a:srgbClr val="22373A"/>
          </a:solidFill>
          <a:ln>
            <a:noFill/>
          </a:ln>
        </p:spPr>
        <p:txBody>
          <a:bodyPr spcFirstLastPara="1" wrap="square" lIns="0" tIns="0" rIns="0" bIns="0" anchor="t" anchorCtr="0">
            <a:noAutofit/>
          </a:bodyPr>
          <a:lstStyle/>
          <a:p>
            <a:endParaRPr sz="3300"/>
          </a:p>
        </p:txBody>
      </p:sp>
      <p:sp>
        <p:nvSpPr>
          <p:cNvPr id="549" name="Google Shape;549;p58"/>
          <p:cNvSpPr txBox="1">
            <a:spLocks noGrp="1"/>
          </p:cNvSpPr>
          <p:nvPr>
            <p:ph type="title"/>
          </p:nvPr>
        </p:nvSpPr>
        <p:spPr>
          <a:xfrm>
            <a:off x="203108" y="984375"/>
            <a:ext cx="8737783" cy="298229"/>
          </a:xfrm>
          <a:prstGeom prst="rect">
            <a:avLst/>
          </a:prstGeom>
          <a:noFill/>
          <a:ln>
            <a:noFill/>
          </a:ln>
        </p:spPr>
        <p:txBody>
          <a:bodyPr spcFirstLastPara="1" wrap="square" lIns="0" tIns="0" rIns="0" bIns="0" anchor="t" anchorCtr="0">
            <a:noAutofit/>
          </a:bodyPr>
          <a:lstStyle/>
          <a:p>
            <a:pPr marL="25400"/>
            <a:r>
              <a:rPr lang="en"/>
              <a:t>Another look at </a:t>
            </a:r>
            <a:r>
              <a:rPr lang="en" sz="2200" b="0" i="1">
                <a:latin typeface="Times New Roman"/>
                <a:ea typeface="Times New Roman"/>
                <a:cs typeface="Times New Roman"/>
                <a:sym typeface="Times New Roman"/>
              </a:rPr>
              <a:t>R</a:t>
            </a:r>
            <a:r>
              <a:rPr lang="en" sz="2200" b="0" baseline="30000">
                <a:latin typeface="Cambria"/>
                <a:ea typeface="Cambria"/>
                <a:cs typeface="Cambria"/>
                <a:sym typeface="Cambria"/>
              </a:rPr>
              <a:t>2</a:t>
            </a:r>
            <a:endParaRPr sz="2200" baseline="30000">
              <a:latin typeface="Cambria"/>
              <a:ea typeface="Cambria"/>
              <a:cs typeface="Cambria"/>
              <a:sym typeface="Cambria"/>
            </a:endParaRPr>
          </a:p>
        </p:txBody>
      </p:sp>
      <p:sp>
        <p:nvSpPr>
          <p:cNvPr id="550" name="Google Shape;550;p58"/>
          <p:cNvSpPr txBox="1"/>
          <p:nvPr/>
        </p:nvSpPr>
        <p:spPr>
          <a:xfrm>
            <a:off x="8678108" y="5637637"/>
            <a:ext cx="263236" cy="181202"/>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20</a:t>
            </a:r>
            <a:endParaRPr/>
          </a:p>
        </p:txBody>
      </p:sp>
      <p:sp>
        <p:nvSpPr>
          <p:cNvPr id="551" name="Google Shape;551;p58"/>
          <p:cNvSpPr txBox="1"/>
          <p:nvPr/>
        </p:nvSpPr>
        <p:spPr>
          <a:xfrm>
            <a:off x="688849" y="1670848"/>
            <a:ext cx="4107243" cy="273691"/>
          </a:xfrm>
          <a:prstGeom prst="rect">
            <a:avLst/>
          </a:prstGeom>
          <a:noFill/>
          <a:ln>
            <a:noFill/>
          </a:ln>
        </p:spPr>
        <p:txBody>
          <a:bodyPr spcFirstLastPara="1" wrap="square" lIns="0" tIns="0" rIns="0" bIns="0" anchor="t" anchorCtr="0">
            <a:noAutofit/>
          </a:bodyPr>
          <a:lstStyle/>
          <a:p>
            <a:pPr marL="25400"/>
            <a:r>
              <a:rPr lang="en" sz="1900" i="1">
                <a:solidFill>
                  <a:srgbClr val="22373A"/>
                </a:solidFill>
                <a:latin typeface="Times New Roman"/>
                <a:ea typeface="Times New Roman"/>
                <a:cs typeface="Times New Roman"/>
                <a:sym typeface="Times New Roman"/>
              </a:rPr>
              <a:t>R</a:t>
            </a:r>
            <a:r>
              <a:rPr lang="en" sz="2200" baseline="30000">
                <a:solidFill>
                  <a:srgbClr val="22373A"/>
                </a:solidFill>
                <a:latin typeface="Cambria"/>
                <a:ea typeface="Cambria"/>
                <a:cs typeface="Cambria"/>
                <a:sym typeface="Cambria"/>
              </a:rPr>
              <a:t>2  </a:t>
            </a:r>
            <a:r>
              <a:rPr lang="en" sz="1800">
                <a:solidFill>
                  <a:srgbClr val="22373A"/>
                </a:solidFill>
              </a:rPr>
              <a:t>can be calculated in three ways:</a:t>
            </a:r>
            <a:endParaRPr sz="1800"/>
          </a:p>
        </p:txBody>
      </p:sp>
      <p:sp>
        <p:nvSpPr>
          <p:cNvPr id="552" name="Google Shape;552;p58"/>
          <p:cNvSpPr txBox="1"/>
          <p:nvPr/>
        </p:nvSpPr>
        <p:spPr>
          <a:xfrm>
            <a:off x="883350" y="2199647"/>
            <a:ext cx="7573500" cy="1686900"/>
          </a:xfrm>
          <a:prstGeom prst="rect">
            <a:avLst/>
          </a:prstGeom>
          <a:noFill/>
          <a:ln>
            <a:noFill/>
          </a:ln>
        </p:spPr>
        <p:txBody>
          <a:bodyPr spcFirstLastPara="1" wrap="square" lIns="0" tIns="0" rIns="0" bIns="0" anchor="t" anchorCtr="0">
            <a:noAutofit/>
          </a:bodyPr>
          <a:lstStyle/>
          <a:p>
            <a:pPr marL="228600" indent="-203200">
              <a:buClr>
                <a:srgbClr val="22373A"/>
              </a:buClr>
              <a:buSzPts val="1800"/>
              <a:buFont typeface="Arial"/>
              <a:buAutoNum type="arabicPeriod"/>
            </a:pPr>
            <a:r>
              <a:rPr lang="en" sz="1800">
                <a:solidFill>
                  <a:srgbClr val="22373A"/>
                </a:solidFill>
              </a:rPr>
              <a:t>square the correlation coefficient of </a:t>
            </a:r>
            <a:r>
              <a:rPr lang="en" sz="1800" i="1">
                <a:solidFill>
                  <a:srgbClr val="22373A"/>
                </a:solidFill>
              </a:rPr>
              <a:t>x</a:t>
            </a:r>
            <a:r>
              <a:rPr lang="en" sz="1800">
                <a:solidFill>
                  <a:srgbClr val="22373A"/>
                </a:solidFill>
              </a:rPr>
              <a:t> and </a:t>
            </a:r>
            <a:r>
              <a:rPr lang="en" sz="1800" i="1">
                <a:solidFill>
                  <a:srgbClr val="22373A"/>
                </a:solidFill>
              </a:rPr>
              <a:t>y</a:t>
            </a:r>
            <a:r>
              <a:rPr lang="en" sz="1800">
                <a:solidFill>
                  <a:srgbClr val="22373A"/>
                </a:solidFill>
              </a:rPr>
              <a:t> (how we have been calculating it)</a:t>
            </a:r>
            <a:endParaRPr sz="1800">
              <a:solidFill>
                <a:srgbClr val="22373A"/>
              </a:solidFill>
            </a:endParaRPr>
          </a:p>
          <a:p>
            <a:pPr marL="228600" indent="-203200">
              <a:spcBef>
                <a:spcPts val="1200"/>
              </a:spcBef>
              <a:buClr>
                <a:srgbClr val="22373A"/>
              </a:buClr>
              <a:buSzPts val="1800"/>
              <a:buFont typeface="Arial"/>
              <a:buAutoNum type="arabicPeriod" startAt="2"/>
            </a:pPr>
            <a:r>
              <a:rPr lang="en" sz="1800">
                <a:solidFill>
                  <a:srgbClr val="22373A"/>
                </a:solidFill>
              </a:rPr>
              <a:t>square the correlation coefficient of </a:t>
            </a:r>
            <a:r>
              <a:rPr lang="en" sz="1800" i="1">
                <a:solidFill>
                  <a:srgbClr val="22373A"/>
                </a:solidFill>
              </a:rPr>
              <a:t>y</a:t>
            </a:r>
            <a:r>
              <a:rPr lang="en" sz="1800">
                <a:solidFill>
                  <a:srgbClr val="22373A"/>
                </a:solidFill>
              </a:rPr>
              <a:t> and </a:t>
            </a:r>
            <a:r>
              <a:rPr lang="en" sz="1800" i="1">
                <a:solidFill>
                  <a:srgbClr val="22373A"/>
                </a:solidFill>
              </a:rPr>
              <a:t>ŷ</a:t>
            </a:r>
            <a:endParaRPr sz="1800">
              <a:solidFill>
                <a:srgbClr val="22373A"/>
              </a:solidFill>
            </a:endParaRPr>
          </a:p>
          <a:p>
            <a:pPr marL="228600" indent="-203200">
              <a:spcBef>
                <a:spcPts val="1200"/>
              </a:spcBef>
              <a:buClr>
                <a:srgbClr val="22373A"/>
              </a:buClr>
              <a:buSzPts val="1800"/>
              <a:buFont typeface="Arial"/>
              <a:buAutoNum type="arabicPeriod" startAt="2"/>
            </a:pPr>
            <a:r>
              <a:rPr lang="en" sz="1800">
                <a:solidFill>
                  <a:srgbClr val="22373A"/>
                </a:solidFill>
              </a:rPr>
              <a:t>based on definition:</a:t>
            </a:r>
            <a:endParaRPr sz="1800">
              <a:solidFill>
                <a:srgbClr val="22373A"/>
              </a:solidFill>
            </a:endParaRPr>
          </a:p>
        </p:txBody>
      </p:sp>
      <p:sp>
        <p:nvSpPr>
          <p:cNvPr id="553" name="Google Shape;553;p58"/>
          <p:cNvSpPr txBox="1"/>
          <p:nvPr/>
        </p:nvSpPr>
        <p:spPr>
          <a:xfrm>
            <a:off x="602827" y="4726330"/>
            <a:ext cx="6788100" cy="674100"/>
          </a:xfrm>
          <a:prstGeom prst="rect">
            <a:avLst/>
          </a:prstGeom>
          <a:noFill/>
          <a:ln>
            <a:noFill/>
          </a:ln>
        </p:spPr>
        <p:txBody>
          <a:bodyPr spcFirstLastPara="1" wrap="square" lIns="0" tIns="0" rIns="0" bIns="0" anchor="t" anchorCtr="0">
            <a:noAutofit/>
          </a:bodyPr>
          <a:lstStyle/>
          <a:p>
            <a:pPr marL="25400"/>
            <a:r>
              <a:rPr lang="en" sz="1900">
                <a:solidFill>
                  <a:srgbClr val="22373A"/>
                </a:solidFill>
              </a:rPr>
              <a:t>Using </a:t>
            </a:r>
            <a:r>
              <a:rPr lang="en" sz="1900">
                <a:solidFill>
                  <a:srgbClr val="3D85C6"/>
                </a:solidFill>
              </a:rPr>
              <a:t>ANOVA</a:t>
            </a:r>
            <a:r>
              <a:rPr lang="en" sz="1900">
                <a:solidFill>
                  <a:srgbClr val="22373A"/>
                </a:solidFill>
              </a:rPr>
              <a:t> we can calculate the explained variability and total variability in y.</a:t>
            </a:r>
            <a:endParaRPr sz="1800"/>
          </a:p>
        </p:txBody>
      </p:sp>
      <p:pic>
        <p:nvPicPr>
          <p:cNvPr id="554" name="Google Shape;554;p58"/>
          <p:cNvPicPr preferRelativeResize="0"/>
          <p:nvPr/>
        </p:nvPicPr>
        <p:blipFill>
          <a:blip r:embed="rId3">
            <a:alphaModFix/>
          </a:blip>
          <a:stretch>
            <a:fillRect/>
          </a:stretch>
        </p:blipFill>
        <p:spPr>
          <a:xfrm>
            <a:off x="1932350" y="3750075"/>
            <a:ext cx="3186600" cy="674100"/>
          </a:xfrm>
          <a:prstGeom prst="rect">
            <a:avLst/>
          </a:prstGeom>
          <a:noFill/>
          <a:ln>
            <a:noFill/>
          </a:ln>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2">
                                            <p:txEl>
                                              <p:pRg st="0" end="0"/>
                                            </p:txEl>
                                          </p:spTgt>
                                        </p:tgtEl>
                                        <p:attrNameLst>
                                          <p:attrName>style.visibility</p:attrName>
                                        </p:attrNameLst>
                                      </p:cBhvr>
                                      <p:to>
                                        <p:strVal val="visible"/>
                                      </p:to>
                                    </p:set>
                                    <p:animEffect transition="in" filter="fade">
                                      <p:cBhvr>
                                        <p:cTn id="7" dur="1"/>
                                        <p:tgtEl>
                                          <p:spTgt spid="5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2">
                                            <p:txEl>
                                              <p:pRg st="1" end="1"/>
                                            </p:txEl>
                                          </p:spTgt>
                                        </p:tgtEl>
                                        <p:attrNameLst>
                                          <p:attrName>style.visibility</p:attrName>
                                        </p:attrNameLst>
                                      </p:cBhvr>
                                      <p:to>
                                        <p:strVal val="visible"/>
                                      </p:to>
                                    </p:set>
                                    <p:animEffect transition="in" filter="fade">
                                      <p:cBhvr>
                                        <p:cTn id="12" dur="1"/>
                                        <p:tgtEl>
                                          <p:spTgt spid="5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2">
                                            <p:txEl>
                                              <p:pRg st="2" end="2"/>
                                            </p:txEl>
                                          </p:spTgt>
                                        </p:tgtEl>
                                        <p:attrNameLst>
                                          <p:attrName>style.visibility</p:attrName>
                                        </p:attrNameLst>
                                      </p:cBhvr>
                                      <p:to>
                                        <p:strVal val="visible"/>
                                      </p:to>
                                    </p:set>
                                    <p:animEffect transition="in" filter="fade">
                                      <p:cBhvr>
                                        <p:cTn id="17" dur="1"/>
                                        <p:tgtEl>
                                          <p:spTgt spid="55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4"/>
                                        </p:tgtEl>
                                        <p:attrNameLst>
                                          <p:attrName>style.visibility</p:attrName>
                                        </p:attrNameLst>
                                      </p:cBhvr>
                                      <p:to>
                                        <p:strVal val="visible"/>
                                      </p:to>
                                    </p:set>
                                    <p:animEffect transition="in" filter="fade">
                                      <p:cBhvr>
                                        <p:cTn id="22" dur="1"/>
                                        <p:tgtEl>
                                          <p:spTgt spid="5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53"/>
                                        </p:tgtEl>
                                        <p:attrNameLst>
                                          <p:attrName>style.visibility</p:attrName>
                                        </p:attrNameLst>
                                      </p:cBhvr>
                                      <p:to>
                                        <p:strVal val="visible"/>
                                      </p:to>
                                    </p:set>
                                    <p:animEffect transition="in" filter="fade">
                                      <p:cBhvr>
                                        <p:cTn id="27" dur="1"/>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0"/>
          <p:cNvSpPr txBox="1">
            <a:spLocks noGrp="1"/>
          </p:cNvSpPr>
          <p:nvPr>
            <p:ph type="title"/>
          </p:nvPr>
        </p:nvSpPr>
        <p:spPr>
          <a:xfrm>
            <a:off x="203108" y="984375"/>
            <a:ext cx="8737783" cy="298229"/>
          </a:xfrm>
          <a:prstGeom prst="rect">
            <a:avLst/>
          </a:prstGeom>
          <a:noFill/>
          <a:ln>
            <a:noFill/>
          </a:ln>
        </p:spPr>
        <p:txBody>
          <a:bodyPr spcFirstLastPara="1" wrap="square" lIns="0" tIns="0" rIns="0" bIns="0" anchor="t" anchorCtr="0">
            <a:noAutofit/>
          </a:bodyPr>
          <a:lstStyle/>
          <a:p>
            <a:pPr marL="25400"/>
            <a:r>
              <a:rPr lang="en"/>
              <a:t>Why bother?</a:t>
            </a:r>
            <a:endParaRPr sz="2500"/>
          </a:p>
        </p:txBody>
      </p:sp>
      <p:sp>
        <p:nvSpPr>
          <p:cNvPr id="572" name="Google Shape;572;p60"/>
          <p:cNvSpPr/>
          <p:nvPr/>
        </p:nvSpPr>
        <p:spPr>
          <a:xfrm>
            <a:off x="613276" y="1495063"/>
            <a:ext cx="7913463" cy="122689"/>
          </a:xfrm>
          <a:custGeom>
            <a:avLst/>
            <a:gdLst/>
            <a:ahLst/>
            <a:cxnLst/>
            <a:rect l="l" t="t" r="r" b="b"/>
            <a:pathLst>
              <a:path w="120000" h="120000" extrusionOk="0">
                <a:moveTo>
                  <a:pt x="118470" y="0"/>
                </a:moveTo>
                <a:lnTo>
                  <a:pt x="1527" y="0"/>
                </a:lnTo>
                <a:lnTo>
                  <a:pt x="934" y="5826"/>
                </a:lnTo>
                <a:lnTo>
                  <a:pt x="448" y="21691"/>
                </a:lnTo>
                <a:lnTo>
                  <a:pt x="120" y="45172"/>
                </a:lnTo>
                <a:lnTo>
                  <a:pt x="0" y="73846"/>
                </a:lnTo>
                <a:lnTo>
                  <a:pt x="0" y="119758"/>
                </a:lnTo>
                <a:lnTo>
                  <a:pt x="119998" y="119758"/>
                </a:lnTo>
                <a:lnTo>
                  <a:pt x="119998" y="73846"/>
                </a:lnTo>
                <a:lnTo>
                  <a:pt x="119877" y="45172"/>
                </a:lnTo>
                <a:lnTo>
                  <a:pt x="119549" y="21691"/>
                </a:lnTo>
                <a:lnTo>
                  <a:pt x="119063" y="5826"/>
                </a:lnTo>
                <a:lnTo>
                  <a:pt x="118470"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573" name="Google Shape;573;p60"/>
          <p:cNvSpPr/>
          <p:nvPr/>
        </p:nvSpPr>
        <p:spPr>
          <a:xfrm>
            <a:off x="613276" y="1561088"/>
            <a:ext cx="7913463" cy="908842"/>
          </a:xfrm>
          <a:custGeom>
            <a:avLst/>
            <a:gdLst/>
            <a:ahLst/>
            <a:cxnLst/>
            <a:rect l="l" t="t" r="r" b="b"/>
            <a:pathLst>
              <a:path w="120000" h="120000" extrusionOk="0">
                <a:moveTo>
                  <a:pt x="119998" y="0"/>
                </a:moveTo>
                <a:lnTo>
                  <a:pt x="0" y="0"/>
                </a:lnTo>
                <a:lnTo>
                  <a:pt x="0" y="109923"/>
                </a:lnTo>
                <a:lnTo>
                  <a:pt x="120" y="113794"/>
                </a:lnTo>
                <a:lnTo>
                  <a:pt x="448" y="116964"/>
                </a:lnTo>
                <a:lnTo>
                  <a:pt x="934" y="119106"/>
                </a:lnTo>
                <a:lnTo>
                  <a:pt x="1527" y="119892"/>
                </a:lnTo>
                <a:lnTo>
                  <a:pt x="118470" y="119892"/>
                </a:lnTo>
                <a:lnTo>
                  <a:pt x="119063" y="119106"/>
                </a:lnTo>
                <a:lnTo>
                  <a:pt x="119549" y="116964"/>
                </a:lnTo>
                <a:lnTo>
                  <a:pt x="119877" y="113794"/>
                </a:lnTo>
                <a:lnTo>
                  <a:pt x="119998" y="109923"/>
                </a:lnTo>
                <a:lnTo>
                  <a:pt x="119998"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574" name="Google Shape;574;p60"/>
          <p:cNvSpPr txBox="1"/>
          <p:nvPr/>
        </p:nvSpPr>
        <p:spPr>
          <a:xfrm>
            <a:off x="688848" y="1497702"/>
            <a:ext cx="7762322" cy="928661"/>
          </a:xfrm>
          <a:prstGeom prst="rect">
            <a:avLst/>
          </a:prstGeom>
          <a:noFill/>
          <a:ln>
            <a:noFill/>
          </a:ln>
        </p:spPr>
        <p:txBody>
          <a:bodyPr spcFirstLastPara="1" wrap="square" lIns="0" tIns="0" rIns="0" bIns="0" anchor="t" anchorCtr="0">
            <a:noAutofit/>
          </a:bodyPr>
          <a:lstStyle/>
          <a:p>
            <a:pPr marL="25400" marR="12700" algn="just">
              <a:lnSpc>
                <a:spcPct val="127600"/>
              </a:lnSpc>
            </a:pPr>
            <a:r>
              <a:rPr lang="en" sz="1800">
                <a:solidFill>
                  <a:srgbClr val="3884B7"/>
                </a:solidFill>
              </a:rPr>
              <a:t>Why bother with another approach for calculating </a:t>
            </a:r>
            <a:r>
              <a:rPr lang="en" sz="1900" i="1">
                <a:solidFill>
                  <a:srgbClr val="3884B7"/>
                </a:solidFill>
                <a:latin typeface="Times New Roman"/>
                <a:ea typeface="Times New Roman"/>
                <a:cs typeface="Times New Roman"/>
                <a:sym typeface="Times New Roman"/>
              </a:rPr>
              <a:t>R</a:t>
            </a:r>
            <a:r>
              <a:rPr lang="en" sz="2200" baseline="30000">
                <a:solidFill>
                  <a:srgbClr val="3884B7"/>
                </a:solidFill>
                <a:latin typeface="Cambria"/>
                <a:ea typeface="Cambria"/>
                <a:cs typeface="Cambria"/>
                <a:sym typeface="Cambria"/>
              </a:rPr>
              <a:t>2 </a:t>
            </a:r>
            <a:r>
              <a:rPr lang="en" sz="1800">
                <a:solidFill>
                  <a:srgbClr val="3884B7"/>
                </a:solidFill>
              </a:rPr>
              <a:t>when we had  a perfectly good way to calculate it as the correlation coefficient  squared?</a:t>
            </a:r>
            <a:endParaRPr sz="1800"/>
          </a:p>
        </p:txBody>
      </p:sp>
      <p:sp>
        <p:nvSpPr>
          <p:cNvPr id="575" name="Google Shape;575;p60"/>
          <p:cNvSpPr txBox="1"/>
          <p:nvPr/>
        </p:nvSpPr>
        <p:spPr>
          <a:xfrm>
            <a:off x="8678108" y="5640562"/>
            <a:ext cx="263236" cy="181202"/>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22</a:t>
            </a:r>
            <a:endParaRPr/>
          </a:p>
        </p:txBody>
      </p:sp>
    </p:spTree>
  </p:cSld>
  <p:clrMapOvr>
    <a:masterClrMapping/>
  </p:clrMapOvr>
  <p:transition>
    <p:fade thruBlk="1"/>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1"/>
          <p:cNvSpPr txBox="1">
            <a:spLocks noGrp="1"/>
          </p:cNvSpPr>
          <p:nvPr>
            <p:ph type="title"/>
          </p:nvPr>
        </p:nvSpPr>
        <p:spPr>
          <a:xfrm>
            <a:off x="203108" y="984375"/>
            <a:ext cx="8737783" cy="298229"/>
          </a:xfrm>
          <a:prstGeom prst="rect">
            <a:avLst/>
          </a:prstGeom>
          <a:noFill/>
          <a:ln>
            <a:noFill/>
          </a:ln>
        </p:spPr>
        <p:txBody>
          <a:bodyPr spcFirstLastPara="1" wrap="square" lIns="0" tIns="0" rIns="0" bIns="0" anchor="t" anchorCtr="0">
            <a:noAutofit/>
          </a:bodyPr>
          <a:lstStyle/>
          <a:p>
            <a:pPr marL="25400"/>
            <a:r>
              <a:rPr lang="en"/>
              <a:t>Why bother?</a:t>
            </a:r>
            <a:endParaRPr sz="2500"/>
          </a:p>
        </p:txBody>
      </p:sp>
      <p:sp>
        <p:nvSpPr>
          <p:cNvPr id="581" name="Google Shape;581;p61"/>
          <p:cNvSpPr/>
          <p:nvPr/>
        </p:nvSpPr>
        <p:spPr>
          <a:xfrm>
            <a:off x="613276" y="1495063"/>
            <a:ext cx="7913463" cy="122689"/>
          </a:xfrm>
          <a:custGeom>
            <a:avLst/>
            <a:gdLst/>
            <a:ahLst/>
            <a:cxnLst/>
            <a:rect l="l" t="t" r="r" b="b"/>
            <a:pathLst>
              <a:path w="120000" h="120000" extrusionOk="0">
                <a:moveTo>
                  <a:pt x="118470" y="0"/>
                </a:moveTo>
                <a:lnTo>
                  <a:pt x="1527" y="0"/>
                </a:lnTo>
                <a:lnTo>
                  <a:pt x="934" y="5826"/>
                </a:lnTo>
                <a:lnTo>
                  <a:pt x="448" y="21691"/>
                </a:lnTo>
                <a:lnTo>
                  <a:pt x="120" y="45172"/>
                </a:lnTo>
                <a:lnTo>
                  <a:pt x="0" y="73846"/>
                </a:lnTo>
                <a:lnTo>
                  <a:pt x="0" y="119758"/>
                </a:lnTo>
                <a:lnTo>
                  <a:pt x="119998" y="119758"/>
                </a:lnTo>
                <a:lnTo>
                  <a:pt x="119998" y="73846"/>
                </a:lnTo>
                <a:lnTo>
                  <a:pt x="119877" y="45172"/>
                </a:lnTo>
                <a:lnTo>
                  <a:pt x="119549" y="21691"/>
                </a:lnTo>
                <a:lnTo>
                  <a:pt x="119063" y="5826"/>
                </a:lnTo>
                <a:lnTo>
                  <a:pt x="118470"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582" name="Google Shape;582;p61"/>
          <p:cNvSpPr/>
          <p:nvPr/>
        </p:nvSpPr>
        <p:spPr>
          <a:xfrm>
            <a:off x="613276" y="1561088"/>
            <a:ext cx="7913463" cy="908842"/>
          </a:xfrm>
          <a:custGeom>
            <a:avLst/>
            <a:gdLst/>
            <a:ahLst/>
            <a:cxnLst/>
            <a:rect l="l" t="t" r="r" b="b"/>
            <a:pathLst>
              <a:path w="120000" h="120000" extrusionOk="0">
                <a:moveTo>
                  <a:pt x="119998" y="0"/>
                </a:moveTo>
                <a:lnTo>
                  <a:pt x="0" y="0"/>
                </a:lnTo>
                <a:lnTo>
                  <a:pt x="0" y="109923"/>
                </a:lnTo>
                <a:lnTo>
                  <a:pt x="120" y="113794"/>
                </a:lnTo>
                <a:lnTo>
                  <a:pt x="448" y="116964"/>
                </a:lnTo>
                <a:lnTo>
                  <a:pt x="934" y="119106"/>
                </a:lnTo>
                <a:lnTo>
                  <a:pt x="1527" y="119892"/>
                </a:lnTo>
                <a:lnTo>
                  <a:pt x="118470" y="119892"/>
                </a:lnTo>
                <a:lnTo>
                  <a:pt x="119063" y="119106"/>
                </a:lnTo>
                <a:lnTo>
                  <a:pt x="119549" y="116964"/>
                </a:lnTo>
                <a:lnTo>
                  <a:pt x="119877" y="113794"/>
                </a:lnTo>
                <a:lnTo>
                  <a:pt x="119998" y="109923"/>
                </a:lnTo>
                <a:lnTo>
                  <a:pt x="119998"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583" name="Google Shape;583;p61"/>
          <p:cNvSpPr txBox="1"/>
          <p:nvPr/>
        </p:nvSpPr>
        <p:spPr>
          <a:xfrm>
            <a:off x="688848" y="1497701"/>
            <a:ext cx="7762322" cy="3925104"/>
          </a:xfrm>
          <a:prstGeom prst="rect">
            <a:avLst/>
          </a:prstGeom>
          <a:noFill/>
          <a:ln>
            <a:noFill/>
          </a:ln>
        </p:spPr>
        <p:txBody>
          <a:bodyPr spcFirstLastPara="1" wrap="square" lIns="0" tIns="0" rIns="0" bIns="0" anchor="t" anchorCtr="0">
            <a:noAutofit/>
          </a:bodyPr>
          <a:lstStyle/>
          <a:p>
            <a:pPr marL="25400" marR="12700" algn="just">
              <a:lnSpc>
                <a:spcPct val="127600"/>
              </a:lnSpc>
            </a:pPr>
            <a:r>
              <a:rPr lang="en" sz="1800" dirty="0">
                <a:solidFill>
                  <a:srgbClr val="3884B7"/>
                </a:solidFill>
              </a:rPr>
              <a:t>Why bother with another approach for calculating </a:t>
            </a:r>
            <a:r>
              <a:rPr lang="en" sz="1900" i="1" dirty="0">
                <a:solidFill>
                  <a:srgbClr val="3884B7"/>
                </a:solidFill>
                <a:latin typeface="Times New Roman"/>
                <a:ea typeface="Times New Roman"/>
                <a:cs typeface="Times New Roman"/>
                <a:sym typeface="Times New Roman"/>
              </a:rPr>
              <a:t>R</a:t>
            </a:r>
            <a:r>
              <a:rPr lang="en" sz="2200" baseline="30000" dirty="0">
                <a:solidFill>
                  <a:srgbClr val="3884B7"/>
                </a:solidFill>
                <a:latin typeface="Cambria"/>
                <a:ea typeface="Cambria"/>
                <a:cs typeface="Cambria"/>
                <a:sym typeface="Cambria"/>
              </a:rPr>
              <a:t>2 </a:t>
            </a:r>
            <a:r>
              <a:rPr lang="en" sz="1800" dirty="0">
                <a:solidFill>
                  <a:srgbClr val="3884B7"/>
                </a:solidFill>
              </a:rPr>
              <a:t>when we had  a perfectly good way to calculate it as the correlation coefficient  squared?</a:t>
            </a:r>
            <a:endParaRPr sz="1800" dirty="0"/>
          </a:p>
          <a:p>
            <a:endParaRPr sz="1500" dirty="0">
              <a:latin typeface="Times New Roman"/>
              <a:ea typeface="Times New Roman"/>
              <a:cs typeface="Times New Roman"/>
              <a:sym typeface="Times New Roman"/>
            </a:endParaRPr>
          </a:p>
          <a:p>
            <a:pPr marL="520700" marR="381000" indent="-241300">
              <a:lnSpc>
                <a:spcPct val="129899"/>
              </a:lnSpc>
              <a:buClr>
                <a:srgbClr val="22373A"/>
              </a:buClr>
              <a:buSzPts val="1800"/>
              <a:buFont typeface="Lucida Sans"/>
              <a:buChar char="•"/>
            </a:pPr>
            <a:r>
              <a:rPr lang="en" sz="1800" i="1" dirty="0">
                <a:solidFill>
                  <a:srgbClr val="22373A"/>
                </a:solidFill>
              </a:rPr>
              <a:t>For single-predictor linear regression, having three ways to  calculate the same value may seem like overkill.</a:t>
            </a:r>
            <a:endParaRPr sz="1800" dirty="0"/>
          </a:p>
          <a:p>
            <a:pPr marL="520700" marR="139700" indent="-241300">
              <a:lnSpc>
                <a:spcPct val="118000"/>
              </a:lnSpc>
              <a:spcBef>
                <a:spcPts val="200"/>
              </a:spcBef>
              <a:buClr>
                <a:srgbClr val="22373A"/>
              </a:buClr>
              <a:buSzPts val="2200"/>
              <a:buFont typeface="Lucida Sans"/>
              <a:buChar char="•"/>
            </a:pPr>
            <a:r>
              <a:rPr lang="en" sz="1800" i="1" dirty="0">
                <a:solidFill>
                  <a:srgbClr val="22373A"/>
                </a:solidFill>
              </a:rPr>
              <a:t>However, in multiple linear regression, we can’t calculate </a:t>
            </a:r>
            <a:r>
              <a:rPr lang="en" sz="1900" i="1" dirty="0">
                <a:solidFill>
                  <a:srgbClr val="22373A"/>
                </a:solidFill>
                <a:latin typeface="Times New Roman"/>
                <a:ea typeface="Times New Roman"/>
                <a:cs typeface="Times New Roman"/>
                <a:sym typeface="Times New Roman"/>
              </a:rPr>
              <a:t>R</a:t>
            </a:r>
            <a:r>
              <a:rPr lang="en" sz="2200" baseline="30000" dirty="0">
                <a:solidFill>
                  <a:srgbClr val="22373A"/>
                </a:solidFill>
                <a:latin typeface="Cambria"/>
                <a:ea typeface="Cambria"/>
                <a:cs typeface="Cambria"/>
                <a:sym typeface="Cambria"/>
              </a:rPr>
              <a:t>2  </a:t>
            </a:r>
            <a:r>
              <a:rPr lang="en" sz="1800" i="1" dirty="0">
                <a:solidFill>
                  <a:srgbClr val="22373A"/>
                </a:solidFill>
              </a:rPr>
              <a:t>as the square of the correlation between </a:t>
            </a:r>
            <a:r>
              <a:rPr lang="en" sz="1900" i="1" dirty="0">
                <a:solidFill>
                  <a:srgbClr val="22373A"/>
                </a:solidFill>
                <a:latin typeface="Times New Roman"/>
                <a:ea typeface="Times New Roman"/>
                <a:cs typeface="Times New Roman"/>
                <a:sym typeface="Times New Roman"/>
              </a:rPr>
              <a:t>x </a:t>
            </a:r>
            <a:r>
              <a:rPr lang="en" sz="1800" i="1" dirty="0">
                <a:solidFill>
                  <a:srgbClr val="22373A"/>
                </a:solidFill>
              </a:rPr>
              <a:t>and </a:t>
            </a:r>
            <a:r>
              <a:rPr lang="en" sz="1900" i="1" dirty="0">
                <a:solidFill>
                  <a:srgbClr val="22373A"/>
                </a:solidFill>
                <a:latin typeface="Times New Roman"/>
                <a:ea typeface="Times New Roman"/>
                <a:cs typeface="Times New Roman"/>
                <a:sym typeface="Times New Roman"/>
              </a:rPr>
              <a:t>y </a:t>
            </a:r>
            <a:r>
              <a:rPr lang="en" sz="1800" i="1" dirty="0">
                <a:solidFill>
                  <a:srgbClr val="22373A"/>
                </a:solidFill>
              </a:rPr>
              <a:t>because we  have multiple </a:t>
            </a:r>
            <a:r>
              <a:rPr lang="en" sz="1900" i="1" dirty="0" err="1">
                <a:solidFill>
                  <a:srgbClr val="22373A"/>
                </a:solidFill>
                <a:latin typeface="Times New Roman"/>
                <a:ea typeface="Times New Roman"/>
                <a:cs typeface="Times New Roman"/>
                <a:sym typeface="Times New Roman"/>
              </a:rPr>
              <a:t>x</a:t>
            </a:r>
            <a:r>
              <a:rPr lang="en" sz="1800" i="1" dirty="0" err="1">
                <a:solidFill>
                  <a:srgbClr val="22373A"/>
                </a:solidFill>
              </a:rPr>
              <a:t>s</a:t>
            </a:r>
            <a:r>
              <a:rPr lang="en" sz="1800" i="1" dirty="0">
                <a:solidFill>
                  <a:srgbClr val="22373A"/>
                </a:solidFill>
              </a:rPr>
              <a:t>.</a:t>
            </a:r>
            <a:endParaRPr sz="1800" dirty="0"/>
          </a:p>
        </p:txBody>
      </p:sp>
      <p:sp>
        <p:nvSpPr>
          <p:cNvPr id="584" name="Google Shape;584;p61"/>
          <p:cNvSpPr txBox="1"/>
          <p:nvPr/>
        </p:nvSpPr>
        <p:spPr>
          <a:xfrm>
            <a:off x="8678108" y="5640562"/>
            <a:ext cx="263236" cy="181202"/>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22</a:t>
            </a:r>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4"/>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Regression line</a:t>
            </a:r>
            <a:endParaRPr baseline="30000">
              <a:solidFill>
                <a:schemeClr val="accent1"/>
              </a:solidFill>
            </a:endParaRPr>
          </a:p>
        </p:txBody>
      </p:sp>
      <p:pic>
        <p:nvPicPr>
          <p:cNvPr id="306" name="Google Shape;306;p54"/>
          <p:cNvPicPr preferRelativeResize="0"/>
          <p:nvPr/>
        </p:nvPicPr>
        <p:blipFill>
          <a:blip r:embed="rId3">
            <a:alphaModFix/>
          </a:blip>
          <a:stretch>
            <a:fillRect/>
          </a:stretch>
        </p:blipFill>
        <p:spPr>
          <a:xfrm>
            <a:off x="1828800" y="1192225"/>
            <a:ext cx="5875725" cy="52259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7"/>
          <p:cNvSpPr txBox="1"/>
          <p:nvPr/>
        </p:nvSpPr>
        <p:spPr>
          <a:xfrm>
            <a:off x="203107" y="979222"/>
            <a:ext cx="3546764" cy="279353"/>
          </a:xfrm>
          <a:prstGeom prst="rect">
            <a:avLst/>
          </a:prstGeom>
          <a:noFill/>
          <a:ln>
            <a:noFill/>
          </a:ln>
        </p:spPr>
        <p:txBody>
          <a:bodyPr spcFirstLastPara="1" wrap="square" lIns="0" tIns="0" rIns="0" bIns="0" anchor="t" anchorCtr="0">
            <a:noAutofit/>
          </a:bodyPr>
          <a:lstStyle/>
          <a:p>
            <a:pPr marL="25400"/>
            <a:r>
              <a:rPr lang="en" sz="2000" b="1">
                <a:solidFill>
                  <a:srgbClr val="F9F9F9"/>
                </a:solidFill>
              </a:rPr>
              <a:t>Revisit: Modeling poverty</a:t>
            </a:r>
            <a:endParaRPr sz="2000"/>
          </a:p>
        </p:txBody>
      </p:sp>
      <p:sp>
        <p:nvSpPr>
          <p:cNvPr id="462" name="Google Shape;462;p57"/>
          <p:cNvSpPr/>
          <p:nvPr/>
        </p:nvSpPr>
        <p:spPr>
          <a:xfrm>
            <a:off x="1508326" y="1562548"/>
            <a:ext cx="6169047" cy="286015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3300"/>
          </a:p>
        </p:txBody>
      </p:sp>
      <p:sp>
        <p:nvSpPr>
          <p:cNvPr id="463" name="Google Shape;463;p57"/>
          <p:cNvSpPr txBox="1"/>
          <p:nvPr/>
        </p:nvSpPr>
        <p:spPr>
          <a:xfrm>
            <a:off x="1808814" y="1839384"/>
            <a:ext cx="556701" cy="154775"/>
          </a:xfrm>
          <a:prstGeom prst="rect">
            <a:avLst/>
          </a:prstGeom>
          <a:noFill/>
          <a:ln>
            <a:noFill/>
          </a:ln>
        </p:spPr>
        <p:txBody>
          <a:bodyPr spcFirstLastPara="1" wrap="square" lIns="0" tIns="0" rIns="0" bIns="0" anchor="t" anchorCtr="0">
            <a:noAutofit/>
          </a:bodyPr>
          <a:lstStyle/>
          <a:p>
            <a:pPr marL="25400"/>
            <a:r>
              <a:rPr lang="en" sz="1100"/>
              <a:t>poverty</a:t>
            </a:r>
            <a:endParaRPr sz="1100"/>
          </a:p>
        </p:txBody>
      </p:sp>
      <p:sp>
        <p:nvSpPr>
          <p:cNvPr id="464" name="Google Shape;464;p57"/>
          <p:cNvSpPr txBox="1"/>
          <p:nvPr/>
        </p:nvSpPr>
        <p:spPr>
          <a:xfrm>
            <a:off x="2759003" y="1460524"/>
            <a:ext cx="1191491" cy="86825"/>
          </a:xfrm>
          <a:prstGeom prst="rect">
            <a:avLst/>
          </a:prstGeom>
          <a:noFill/>
          <a:ln>
            <a:noFill/>
          </a:ln>
        </p:spPr>
        <p:txBody>
          <a:bodyPr spcFirstLastPara="1" wrap="square" lIns="0" tIns="0" rIns="0" bIns="0" anchor="t" anchorCtr="0">
            <a:noAutofit/>
          </a:bodyPr>
          <a:lstStyle/>
          <a:p>
            <a:pPr marL="25400"/>
            <a:r>
              <a:rPr lang="en" sz="500"/>
              <a:t>40    50    60    70    80    90   100</a:t>
            </a:r>
            <a:endParaRPr sz="500"/>
          </a:p>
        </p:txBody>
      </p:sp>
      <p:sp>
        <p:nvSpPr>
          <p:cNvPr id="465" name="Google Shape;465;p57"/>
          <p:cNvSpPr txBox="1"/>
          <p:nvPr/>
        </p:nvSpPr>
        <p:spPr>
          <a:xfrm>
            <a:off x="5411183" y="1460524"/>
            <a:ext cx="137286" cy="86825"/>
          </a:xfrm>
          <a:prstGeom prst="rect">
            <a:avLst/>
          </a:prstGeom>
          <a:noFill/>
          <a:ln>
            <a:noFill/>
          </a:ln>
        </p:spPr>
        <p:txBody>
          <a:bodyPr spcFirstLastPara="1" wrap="square" lIns="0" tIns="0" rIns="0" bIns="0" anchor="t" anchorCtr="0">
            <a:noAutofit/>
          </a:bodyPr>
          <a:lstStyle/>
          <a:p>
            <a:pPr marL="25400"/>
            <a:r>
              <a:rPr lang="en" sz="500"/>
              <a:t>80</a:t>
            </a:r>
            <a:endParaRPr sz="500"/>
          </a:p>
        </p:txBody>
      </p:sp>
      <p:sp>
        <p:nvSpPr>
          <p:cNvPr id="466" name="Google Shape;466;p57"/>
          <p:cNvSpPr txBox="1"/>
          <p:nvPr/>
        </p:nvSpPr>
        <p:spPr>
          <a:xfrm>
            <a:off x="5768432" y="1460524"/>
            <a:ext cx="137286" cy="86825"/>
          </a:xfrm>
          <a:prstGeom prst="rect">
            <a:avLst/>
          </a:prstGeom>
          <a:noFill/>
          <a:ln>
            <a:noFill/>
          </a:ln>
        </p:spPr>
        <p:txBody>
          <a:bodyPr spcFirstLastPara="1" wrap="square" lIns="0" tIns="0" rIns="0" bIns="0" anchor="t" anchorCtr="0">
            <a:noAutofit/>
          </a:bodyPr>
          <a:lstStyle/>
          <a:p>
            <a:pPr marL="25400"/>
            <a:r>
              <a:rPr lang="en" sz="500"/>
              <a:t>85</a:t>
            </a:r>
            <a:endParaRPr sz="500"/>
          </a:p>
        </p:txBody>
      </p:sp>
      <p:sp>
        <p:nvSpPr>
          <p:cNvPr id="467" name="Google Shape;467;p57"/>
          <p:cNvSpPr txBox="1"/>
          <p:nvPr/>
        </p:nvSpPr>
        <p:spPr>
          <a:xfrm>
            <a:off x="6125778" y="1460524"/>
            <a:ext cx="137286" cy="86825"/>
          </a:xfrm>
          <a:prstGeom prst="rect">
            <a:avLst/>
          </a:prstGeom>
          <a:noFill/>
          <a:ln>
            <a:noFill/>
          </a:ln>
        </p:spPr>
        <p:txBody>
          <a:bodyPr spcFirstLastPara="1" wrap="square" lIns="0" tIns="0" rIns="0" bIns="0" anchor="t" anchorCtr="0">
            <a:noAutofit/>
          </a:bodyPr>
          <a:lstStyle/>
          <a:p>
            <a:pPr marL="25400"/>
            <a:r>
              <a:rPr lang="en" sz="500"/>
              <a:t>90</a:t>
            </a:r>
            <a:endParaRPr sz="500"/>
          </a:p>
        </p:txBody>
      </p:sp>
      <p:sp>
        <p:nvSpPr>
          <p:cNvPr id="468" name="Google Shape;468;p57"/>
          <p:cNvSpPr txBox="1"/>
          <p:nvPr/>
        </p:nvSpPr>
        <p:spPr>
          <a:xfrm rot="-5400000">
            <a:off x="7433479" y="1844503"/>
            <a:ext cx="671958" cy="128467"/>
          </a:xfrm>
          <a:prstGeom prst="rect">
            <a:avLst/>
          </a:prstGeom>
          <a:noFill/>
          <a:ln>
            <a:noFill/>
          </a:ln>
        </p:spPr>
        <p:txBody>
          <a:bodyPr spcFirstLastPara="1" wrap="square" lIns="0" tIns="10350" rIns="0" bIns="0" anchor="t" anchorCtr="0">
            <a:noAutofit/>
          </a:bodyPr>
          <a:lstStyle/>
          <a:p>
            <a:pPr marL="25400"/>
            <a:r>
              <a:rPr lang="en" sz="500"/>
              <a:t>6    8   10        14        18</a:t>
            </a:r>
            <a:endParaRPr sz="500"/>
          </a:p>
        </p:txBody>
      </p:sp>
      <p:sp>
        <p:nvSpPr>
          <p:cNvPr id="469" name="Google Shape;469;p57"/>
          <p:cNvSpPr/>
          <p:nvPr/>
        </p:nvSpPr>
        <p:spPr>
          <a:xfrm>
            <a:off x="1511940" y="2321811"/>
            <a:ext cx="1149927" cy="654027"/>
          </a:xfrm>
          <a:custGeom>
            <a:avLst/>
            <a:gdLst/>
            <a:ahLst/>
            <a:cxnLst/>
            <a:rect l="l" t="t" r="r" b="b"/>
            <a:pathLst>
              <a:path w="120000" h="120000" extrusionOk="0">
                <a:moveTo>
                  <a:pt x="0" y="119926"/>
                </a:moveTo>
                <a:lnTo>
                  <a:pt x="119999" y="119926"/>
                </a:lnTo>
                <a:lnTo>
                  <a:pt x="119999" y="0"/>
                </a:lnTo>
                <a:lnTo>
                  <a:pt x="0" y="0"/>
                </a:lnTo>
                <a:lnTo>
                  <a:pt x="0" y="119926"/>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470" name="Google Shape;470;p57"/>
          <p:cNvSpPr/>
          <p:nvPr/>
        </p:nvSpPr>
        <p:spPr>
          <a:xfrm>
            <a:off x="1511939" y="2346010"/>
            <a:ext cx="0" cy="587963"/>
          </a:xfrm>
          <a:custGeom>
            <a:avLst/>
            <a:gdLst/>
            <a:ahLst/>
            <a:cxnLst/>
            <a:rect l="l" t="t" r="r" b="b"/>
            <a:pathLst>
              <a:path w="120000" h="120000" extrusionOk="0">
                <a:moveTo>
                  <a:pt x="0" y="119926"/>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471" name="Google Shape;471;p57"/>
          <p:cNvSpPr/>
          <p:nvPr/>
        </p:nvSpPr>
        <p:spPr>
          <a:xfrm>
            <a:off x="1466150" y="2933613"/>
            <a:ext cx="46602" cy="0"/>
          </a:xfrm>
          <a:custGeom>
            <a:avLst/>
            <a:gdLst/>
            <a:ahLst/>
            <a:cxnLst/>
            <a:rect l="l" t="t" r="r" b="b"/>
            <a:pathLst>
              <a:path w="120000" h="120000" extrusionOk="0">
                <a:moveTo>
                  <a:pt x="117905" y="0"/>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472" name="Google Shape;472;p57"/>
          <p:cNvSpPr/>
          <p:nvPr/>
        </p:nvSpPr>
        <p:spPr>
          <a:xfrm>
            <a:off x="1466150" y="2835667"/>
            <a:ext cx="46602" cy="0"/>
          </a:xfrm>
          <a:custGeom>
            <a:avLst/>
            <a:gdLst/>
            <a:ahLst/>
            <a:cxnLst/>
            <a:rect l="l" t="t" r="r" b="b"/>
            <a:pathLst>
              <a:path w="120000" h="120000" extrusionOk="0">
                <a:moveTo>
                  <a:pt x="117905" y="0"/>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473" name="Google Shape;473;p57"/>
          <p:cNvSpPr/>
          <p:nvPr/>
        </p:nvSpPr>
        <p:spPr>
          <a:xfrm>
            <a:off x="1466150" y="2737721"/>
            <a:ext cx="46602" cy="0"/>
          </a:xfrm>
          <a:custGeom>
            <a:avLst/>
            <a:gdLst/>
            <a:ahLst/>
            <a:cxnLst/>
            <a:rect l="l" t="t" r="r" b="b"/>
            <a:pathLst>
              <a:path w="120000" h="120000" extrusionOk="0">
                <a:moveTo>
                  <a:pt x="117905" y="0"/>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474" name="Google Shape;474;p57"/>
          <p:cNvSpPr/>
          <p:nvPr/>
        </p:nvSpPr>
        <p:spPr>
          <a:xfrm>
            <a:off x="1466150" y="2639847"/>
            <a:ext cx="46602" cy="0"/>
          </a:xfrm>
          <a:custGeom>
            <a:avLst/>
            <a:gdLst/>
            <a:ahLst/>
            <a:cxnLst/>
            <a:rect l="l" t="t" r="r" b="b"/>
            <a:pathLst>
              <a:path w="120000" h="120000" extrusionOk="0">
                <a:moveTo>
                  <a:pt x="117905" y="0"/>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475" name="Google Shape;475;p57"/>
          <p:cNvSpPr/>
          <p:nvPr/>
        </p:nvSpPr>
        <p:spPr>
          <a:xfrm>
            <a:off x="1466150" y="2541901"/>
            <a:ext cx="46602" cy="0"/>
          </a:xfrm>
          <a:custGeom>
            <a:avLst/>
            <a:gdLst/>
            <a:ahLst/>
            <a:cxnLst/>
            <a:rect l="l" t="t" r="r" b="b"/>
            <a:pathLst>
              <a:path w="120000" h="120000" extrusionOk="0">
                <a:moveTo>
                  <a:pt x="117905" y="0"/>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476" name="Google Shape;476;p57"/>
          <p:cNvSpPr/>
          <p:nvPr/>
        </p:nvSpPr>
        <p:spPr>
          <a:xfrm>
            <a:off x="1466150" y="2443955"/>
            <a:ext cx="46602" cy="0"/>
          </a:xfrm>
          <a:custGeom>
            <a:avLst/>
            <a:gdLst/>
            <a:ahLst/>
            <a:cxnLst/>
            <a:rect l="l" t="t" r="r" b="b"/>
            <a:pathLst>
              <a:path w="120000" h="120000" extrusionOk="0">
                <a:moveTo>
                  <a:pt x="117905" y="0"/>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477" name="Google Shape;477;p57"/>
          <p:cNvSpPr/>
          <p:nvPr/>
        </p:nvSpPr>
        <p:spPr>
          <a:xfrm>
            <a:off x="1466150" y="2346009"/>
            <a:ext cx="46602" cy="0"/>
          </a:xfrm>
          <a:custGeom>
            <a:avLst/>
            <a:gdLst/>
            <a:ahLst/>
            <a:cxnLst/>
            <a:rect l="l" t="t" r="r" b="b"/>
            <a:pathLst>
              <a:path w="120000" h="120000" extrusionOk="0">
                <a:moveTo>
                  <a:pt x="117905" y="0"/>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478" name="Google Shape;478;p57"/>
          <p:cNvSpPr txBox="1"/>
          <p:nvPr/>
        </p:nvSpPr>
        <p:spPr>
          <a:xfrm rot="-5400000">
            <a:off x="1327068" y="2869809"/>
            <a:ext cx="102870" cy="128467"/>
          </a:xfrm>
          <a:prstGeom prst="rect">
            <a:avLst/>
          </a:prstGeom>
          <a:noFill/>
          <a:ln>
            <a:noFill/>
          </a:ln>
        </p:spPr>
        <p:txBody>
          <a:bodyPr spcFirstLastPara="1" wrap="square" lIns="0" tIns="10350" rIns="0" bIns="0" anchor="t" anchorCtr="0">
            <a:noAutofit/>
          </a:bodyPr>
          <a:lstStyle/>
          <a:p>
            <a:pPr marL="25400"/>
            <a:r>
              <a:rPr lang="en" sz="500"/>
              <a:t>40</a:t>
            </a:r>
            <a:endParaRPr sz="500"/>
          </a:p>
        </p:txBody>
      </p:sp>
      <p:sp>
        <p:nvSpPr>
          <p:cNvPr id="479" name="Google Shape;479;p57"/>
          <p:cNvSpPr txBox="1"/>
          <p:nvPr/>
        </p:nvSpPr>
        <p:spPr>
          <a:xfrm rot="-5400000">
            <a:off x="1327068" y="2673917"/>
            <a:ext cx="102870" cy="128467"/>
          </a:xfrm>
          <a:prstGeom prst="rect">
            <a:avLst/>
          </a:prstGeom>
          <a:noFill/>
          <a:ln>
            <a:noFill/>
          </a:ln>
        </p:spPr>
        <p:txBody>
          <a:bodyPr spcFirstLastPara="1" wrap="square" lIns="0" tIns="10350" rIns="0" bIns="0" anchor="t" anchorCtr="0">
            <a:noAutofit/>
          </a:bodyPr>
          <a:lstStyle/>
          <a:p>
            <a:pPr marL="25400"/>
            <a:r>
              <a:rPr lang="en" sz="500"/>
              <a:t>60</a:t>
            </a:r>
            <a:endParaRPr sz="500"/>
          </a:p>
        </p:txBody>
      </p:sp>
      <p:sp>
        <p:nvSpPr>
          <p:cNvPr id="480" name="Google Shape;480;p57"/>
          <p:cNvSpPr txBox="1"/>
          <p:nvPr/>
        </p:nvSpPr>
        <p:spPr>
          <a:xfrm rot="-5400000">
            <a:off x="1327068" y="2478096"/>
            <a:ext cx="102870" cy="128467"/>
          </a:xfrm>
          <a:prstGeom prst="rect">
            <a:avLst/>
          </a:prstGeom>
          <a:noFill/>
          <a:ln>
            <a:noFill/>
          </a:ln>
        </p:spPr>
        <p:txBody>
          <a:bodyPr spcFirstLastPara="1" wrap="square" lIns="0" tIns="10350" rIns="0" bIns="0" anchor="t" anchorCtr="0">
            <a:noAutofit/>
          </a:bodyPr>
          <a:lstStyle/>
          <a:p>
            <a:pPr marL="25400"/>
            <a:r>
              <a:rPr lang="en" sz="500"/>
              <a:t>80</a:t>
            </a:r>
            <a:endParaRPr sz="500"/>
          </a:p>
        </p:txBody>
      </p:sp>
      <p:sp>
        <p:nvSpPr>
          <p:cNvPr id="481" name="Google Shape;481;p57"/>
          <p:cNvSpPr txBox="1"/>
          <p:nvPr/>
        </p:nvSpPr>
        <p:spPr>
          <a:xfrm rot="-5400000">
            <a:off x="1311024" y="2282217"/>
            <a:ext cx="134958" cy="128467"/>
          </a:xfrm>
          <a:prstGeom prst="rect">
            <a:avLst/>
          </a:prstGeom>
          <a:noFill/>
          <a:ln>
            <a:noFill/>
          </a:ln>
        </p:spPr>
        <p:txBody>
          <a:bodyPr spcFirstLastPara="1" wrap="square" lIns="0" tIns="10350" rIns="0" bIns="0" anchor="t" anchorCtr="0">
            <a:noAutofit/>
          </a:bodyPr>
          <a:lstStyle/>
          <a:p>
            <a:pPr marL="25400"/>
            <a:r>
              <a:rPr lang="en" sz="500"/>
              <a:t>100</a:t>
            </a:r>
            <a:endParaRPr sz="500"/>
          </a:p>
        </p:txBody>
      </p:sp>
      <p:sp>
        <p:nvSpPr>
          <p:cNvPr id="482" name="Google Shape;482;p57"/>
          <p:cNvSpPr txBox="1"/>
          <p:nvPr/>
        </p:nvSpPr>
        <p:spPr>
          <a:xfrm>
            <a:off x="1939720" y="2607300"/>
            <a:ext cx="294724" cy="99095"/>
          </a:xfrm>
          <a:prstGeom prst="rect">
            <a:avLst/>
          </a:prstGeom>
          <a:noFill/>
          <a:ln>
            <a:noFill/>
          </a:ln>
        </p:spPr>
        <p:txBody>
          <a:bodyPr spcFirstLastPara="1" wrap="square" lIns="0" tIns="0" rIns="0" bIns="0" anchor="t" anchorCtr="0">
            <a:noAutofit/>
          </a:bodyPr>
          <a:lstStyle/>
          <a:p>
            <a:pPr marL="25400"/>
            <a:r>
              <a:rPr lang="en" sz="600"/>
              <a:t>−0.20</a:t>
            </a:r>
            <a:endParaRPr sz="600"/>
          </a:p>
        </p:txBody>
      </p:sp>
      <p:sp>
        <p:nvSpPr>
          <p:cNvPr id="483" name="Google Shape;483;p57"/>
          <p:cNvSpPr txBox="1"/>
          <p:nvPr/>
        </p:nvSpPr>
        <p:spPr>
          <a:xfrm>
            <a:off x="2956134" y="2566830"/>
            <a:ext cx="745626" cy="154775"/>
          </a:xfrm>
          <a:prstGeom prst="rect">
            <a:avLst/>
          </a:prstGeom>
          <a:noFill/>
          <a:ln>
            <a:noFill/>
          </a:ln>
        </p:spPr>
        <p:txBody>
          <a:bodyPr spcFirstLastPara="1" wrap="square" lIns="0" tIns="0" rIns="0" bIns="0" anchor="t" anchorCtr="0">
            <a:noAutofit/>
          </a:bodyPr>
          <a:lstStyle/>
          <a:p>
            <a:pPr marL="25400"/>
            <a:r>
              <a:rPr lang="en" sz="1100"/>
              <a:t>metro_res</a:t>
            </a:r>
            <a:endParaRPr sz="1100"/>
          </a:p>
        </p:txBody>
      </p:sp>
      <p:sp>
        <p:nvSpPr>
          <p:cNvPr id="484" name="Google Shape;484;p57"/>
          <p:cNvSpPr txBox="1"/>
          <p:nvPr/>
        </p:nvSpPr>
        <p:spPr>
          <a:xfrm>
            <a:off x="1511940" y="3044129"/>
            <a:ext cx="1149927" cy="654027"/>
          </a:xfrm>
          <a:prstGeom prst="rect">
            <a:avLst/>
          </a:prstGeom>
          <a:solidFill>
            <a:srgbClr val="F9F9F9"/>
          </a:solid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00">
              <a:latin typeface="Times New Roman"/>
              <a:ea typeface="Times New Roman"/>
              <a:cs typeface="Times New Roman"/>
              <a:sym typeface="Times New Roman"/>
            </a:endParaRPr>
          </a:p>
          <a:p>
            <a:pPr>
              <a:spcBef>
                <a:spcPts val="100"/>
              </a:spcBef>
            </a:pPr>
            <a:endParaRPr sz="1200">
              <a:latin typeface="Times New Roman"/>
              <a:ea typeface="Times New Roman"/>
              <a:cs typeface="Times New Roman"/>
              <a:sym typeface="Times New Roman"/>
            </a:endParaRPr>
          </a:p>
          <a:p>
            <a:pPr algn="ctr"/>
            <a:r>
              <a:rPr lang="en" sz="1000"/>
              <a:t>−0.31</a:t>
            </a:r>
            <a:endParaRPr sz="1000"/>
          </a:p>
        </p:txBody>
      </p:sp>
      <p:sp>
        <p:nvSpPr>
          <p:cNvPr id="485" name="Google Shape;485;p57"/>
          <p:cNvSpPr txBox="1"/>
          <p:nvPr/>
        </p:nvSpPr>
        <p:spPr>
          <a:xfrm>
            <a:off x="2753442" y="3044129"/>
            <a:ext cx="1149927" cy="654027"/>
          </a:xfrm>
          <a:prstGeom prst="rect">
            <a:avLst/>
          </a:prstGeom>
          <a:solidFill>
            <a:srgbClr val="F9F9F9"/>
          </a:solid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1100">
              <a:latin typeface="Times New Roman"/>
              <a:ea typeface="Times New Roman"/>
              <a:cs typeface="Times New Roman"/>
              <a:sym typeface="Times New Roman"/>
            </a:endParaRPr>
          </a:p>
          <a:p>
            <a:endParaRPr sz="900">
              <a:latin typeface="Times New Roman"/>
              <a:ea typeface="Times New Roman"/>
              <a:cs typeface="Times New Roman"/>
              <a:sym typeface="Times New Roman"/>
            </a:endParaRPr>
          </a:p>
          <a:p>
            <a:pPr marL="330200" indent="-12700"/>
            <a:r>
              <a:rPr lang="en" sz="1200"/>
              <a:t>−0.34</a:t>
            </a:r>
            <a:endParaRPr sz="1200"/>
          </a:p>
        </p:txBody>
      </p:sp>
      <p:sp>
        <p:nvSpPr>
          <p:cNvPr id="486" name="Google Shape;486;p57"/>
          <p:cNvSpPr txBox="1"/>
          <p:nvPr/>
        </p:nvSpPr>
        <p:spPr>
          <a:xfrm>
            <a:off x="4364789" y="3298248"/>
            <a:ext cx="410598" cy="154775"/>
          </a:xfrm>
          <a:prstGeom prst="rect">
            <a:avLst/>
          </a:prstGeom>
          <a:noFill/>
          <a:ln>
            <a:noFill/>
          </a:ln>
        </p:spPr>
        <p:txBody>
          <a:bodyPr spcFirstLastPara="1" wrap="square" lIns="0" tIns="0" rIns="0" bIns="0" anchor="t" anchorCtr="0">
            <a:noAutofit/>
          </a:bodyPr>
          <a:lstStyle/>
          <a:p>
            <a:pPr marL="25400"/>
            <a:r>
              <a:rPr lang="en" sz="1100"/>
              <a:t>white</a:t>
            </a:r>
            <a:endParaRPr sz="1100"/>
          </a:p>
        </p:txBody>
      </p:sp>
      <p:sp>
        <p:nvSpPr>
          <p:cNvPr id="487" name="Google Shape;487;p57"/>
          <p:cNvSpPr txBox="1"/>
          <p:nvPr/>
        </p:nvSpPr>
        <p:spPr>
          <a:xfrm rot="-5400000">
            <a:off x="7463208" y="3319650"/>
            <a:ext cx="612501" cy="128467"/>
          </a:xfrm>
          <a:prstGeom prst="rect">
            <a:avLst/>
          </a:prstGeom>
          <a:noFill/>
          <a:ln>
            <a:noFill/>
          </a:ln>
        </p:spPr>
        <p:txBody>
          <a:bodyPr spcFirstLastPara="1" wrap="square" lIns="0" tIns="10350" rIns="0" bIns="0" anchor="t" anchorCtr="0">
            <a:noAutofit/>
          </a:bodyPr>
          <a:lstStyle/>
          <a:p>
            <a:pPr marL="25400"/>
            <a:r>
              <a:rPr lang="en" sz="500"/>
              <a:t>30       50       70       90</a:t>
            </a:r>
            <a:endParaRPr sz="500"/>
          </a:p>
        </p:txBody>
      </p:sp>
      <p:sp>
        <p:nvSpPr>
          <p:cNvPr id="488" name="Google Shape;488;p57"/>
          <p:cNvSpPr/>
          <p:nvPr/>
        </p:nvSpPr>
        <p:spPr>
          <a:xfrm>
            <a:off x="1511940" y="3766374"/>
            <a:ext cx="1149927" cy="654027"/>
          </a:xfrm>
          <a:custGeom>
            <a:avLst/>
            <a:gdLst/>
            <a:ahLst/>
            <a:cxnLst/>
            <a:rect l="l" t="t" r="r" b="b"/>
            <a:pathLst>
              <a:path w="120000" h="120000" extrusionOk="0">
                <a:moveTo>
                  <a:pt x="0" y="119926"/>
                </a:moveTo>
                <a:lnTo>
                  <a:pt x="119999" y="119926"/>
                </a:lnTo>
                <a:lnTo>
                  <a:pt x="119999" y="0"/>
                </a:lnTo>
                <a:lnTo>
                  <a:pt x="0" y="0"/>
                </a:lnTo>
                <a:lnTo>
                  <a:pt x="0" y="119926"/>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489" name="Google Shape;489;p57"/>
          <p:cNvSpPr/>
          <p:nvPr/>
        </p:nvSpPr>
        <p:spPr>
          <a:xfrm>
            <a:off x="1511939" y="3875877"/>
            <a:ext cx="0" cy="406761"/>
          </a:xfrm>
          <a:custGeom>
            <a:avLst/>
            <a:gdLst/>
            <a:ahLst/>
            <a:cxnLst/>
            <a:rect l="l" t="t" r="r" b="b"/>
            <a:pathLst>
              <a:path w="120000" h="120000" extrusionOk="0">
                <a:moveTo>
                  <a:pt x="0" y="119821"/>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490" name="Google Shape;490;p57"/>
          <p:cNvSpPr/>
          <p:nvPr/>
        </p:nvSpPr>
        <p:spPr>
          <a:xfrm>
            <a:off x="1466150" y="4282036"/>
            <a:ext cx="46602" cy="0"/>
          </a:xfrm>
          <a:custGeom>
            <a:avLst/>
            <a:gdLst/>
            <a:ahLst/>
            <a:cxnLst/>
            <a:rect l="l" t="t" r="r" b="b"/>
            <a:pathLst>
              <a:path w="120000" h="120000" extrusionOk="0">
                <a:moveTo>
                  <a:pt x="117905" y="0"/>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491" name="Google Shape;491;p57"/>
          <p:cNvSpPr/>
          <p:nvPr/>
        </p:nvSpPr>
        <p:spPr>
          <a:xfrm>
            <a:off x="1466150" y="4078992"/>
            <a:ext cx="46602" cy="0"/>
          </a:xfrm>
          <a:custGeom>
            <a:avLst/>
            <a:gdLst/>
            <a:ahLst/>
            <a:cxnLst/>
            <a:rect l="l" t="t" r="r" b="b"/>
            <a:pathLst>
              <a:path w="120000" h="120000" extrusionOk="0">
                <a:moveTo>
                  <a:pt x="117905" y="0"/>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492" name="Google Shape;492;p57"/>
          <p:cNvSpPr/>
          <p:nvPr/>
        </p:nvSpPr>
        <p:spPr>
          <a:xfrm>
            <a:off x="1466150" y="3875876"/>
            <a:ext cx="46602" cy="0"/>
          </a:xfrm>
          <a:custGeom>
            <a:avLst/>
            <a:gdLst/>
            <a:ahLst/>
            <a:cxnLst/>
            <a:rect l="l" t="t" r="r" b="b"/>
            <a:pathLst>
              <a:path w="120000" h="120000" extrusionOk="0">
                <a:moveTo>
                  <a:pt x="117905" y="0"/>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493" name="Google Shape;493;p57"/>
          <p:cNvSpPr txBox="1"/>
          <p:nvPr/>
        </p:nvSpPr>
        <p:spPr>
          <a:xfrm rot="-5400000">
            <a:off x="1327068" y="4218230"/>
            <a:ext cx="102870" cy="128467"/>
          </a:xfrm>
          <a:prstGeom prst="rect">
            <a:avLst/>
          </a:prstGeom>
          <a:noFill/>
          <a:ln>
            <a:noFill/>
          </a:ln>
        </p:spPr>
        <p:txBody>
          <a:bodyPr spcFirstLastPara="1" wrap="square" lIns="0" tIns="10350" rIns="0" bIns="0" anchor="t" anchorCtr="0">
            <a:noAutofit/>
          </a:bodyPr>
          <a:lstStyle/>
          <a:p>
            <a:pPr marL="25400"/>
            <a:r>
              <a:rPr lang="en" sz="500"/>
              <a:t>80</a:t>
            </a:r>
            <a:endParaRPr sz="500"/>
          </a:p>
        </p:txBody>
      </p:sp>
      <p:sp>
        <p:nvSpPr>
          <p:cNvPr id="494" name="Google Shape;494;p57"/>
          <p:cNvSpPr txBox="1"/>
          <p:nvPr/>
        </p:nvSpPr>
        <p:spPr>
          <a:xfrm rot="-5400000">
            <a:off x="1327068" y="4015115"/>
            <a:ext cx="102870" cy="128467"/>
          </a:xfrm>
          <a:prstGeom prst="rect">
            <a:avLst/>
          </a:prstGeom>
          <a:noFill/>
          <a:ln>
            <a:noFill/>
          </a:ln>
        </p:spPr>
        <p:txBody>
          <a:bodyPr spcFirstLastPara="1" wrap="square" lIns="0" tIns="10350" rIns="0" bIns="0" anchor="t" anchorCtr="0">
            <a:noAutofit/>
          </a:bodyPr>
          <a:lstStyle/>
          <a:p>
            <a:pPr marL="25400"/>
            <a:r>
              <a:rPr lang="en" sz="500"/>
              <a:t>85</a:t>
            </a:r>
            <a:endParaRPr sz="500"/>
          </a:p>
        </p:txBody>
      </p:sp>
      <p:sp>
        <p:nvSpPr>
          <p:cNvPr id="495" name="Google Shape;495;p57"/>
          <p:cNvSpPr txBox="1"/>
          <p:nvPr/>
        </p:nvSpPr>
        <p:spPr>
          <a:xfrm rot="-5400000">
            <a:off x="1327068" y="3812071"/>
            <a:ext cx="102870" cy="128467"/>
          </a:xfrm>
          <a:prstGeom prst="rect">
            <a:avLst/>
          </a:prstGeom>
          <a:noFill/>
          <a:ln>
            <a:noFill/>
          </a:ln>
        </p:spPr>
        <p:txBody>
          <a:bodyPr spcFirstLastPara="1" wrap="square" lIns="0" tIns="10350" rIns="0" bIns="0" anchor="t" anchorCtr="0">
            <a:noAutofit/>
          </a:bodyPr>
          <a:lstStyle/>
          <a:p>
            <a:pPr marL="25400"/>
            <a:r>
              <a:rPr lang="en" sz="500"/>
              <a:t>90</a:t>
            </a:r>
            <a:endParaRPr sz="500"/>
          </a:p>
        </p:txBody>
      </p:sp>
      <p:sp>
        <p:nvSpPr>
          <p:cNvPr id="496" name="Google Shape;496;p57"/>
          <p:cNvSpPr txBox="1"/>
          <p:nvPr/>
        </p:nvSpPr>
        <p:spPr>
          <a:xfrm>
            <a:off x="1622670" y="3927325"/>
            <a:ext cx="929514" cy="323709"/>
          </a:xfrm>
          <a:prstGeom prst="rect">
            <a:avLst/>
          </a:prstGeom>
          <a:noFill/>
          <a:ln>
            <a:noFill/>
          </a:ln>
        </p:spPr>
        <p:txBody>
          <a:bodyPr spcFirstLastPara="1" wrap="square" lIns="0" tIns="0" rIns="0" bIns="0" anchor="t" anchorCtr="0">
            <a:noAutofit/>
          </a:bodyPr>
          <a:lstStyle/>
          <a:p>
            <a:pPr marL="25400"/>
            <a:r>
              <a:rPr lang="en" sz="2500"/>
              <a:t>−0.75</a:t>
            </a:r>
            <a:endParaRPr sz="2500"/>
          </a:p>
        </p:txBody>
      </p:sp>
      <p:sp>
        <p:nvSpPr>
          <p:cNvPr id="497" name="Google Shape;497;p57"/>
          <p:cNvSpPr txBox="1"/>
          <p:nvPr/>
        </p:nvSpPr>
        <p:spPr>
          <a:xfrm>
            <a:off x="2753442" y="3766374"/>
            <a:ext cx="1149927" cy="654027"/>
          </a:xfrm>
          <a:prstGeom prst="rect">
            <a:avLst/>
          </a:prstGeom>
          <a:solidFill>
            <a:srgbClr val="F9F9F9"/>
          </a:solid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pPr algn="ctr"/>
            <a:r>
              <a:rPr lang="en" sz="200"/>
              <a:t>0.018</a:t>
            </a:r>
            <a:endParaRPr sz="200"/>
          </a:p>
        </p:txBody>
      </p:sp>
      <p:sp>
        <p:nvSpPr>
          <p:cNvPr id="498" name="Google Shape;498;p57"/>
          <p:cNvSpPr txBox="1"/>
          <p:nvPr/>
        </p:nvSpPr>
        <p:spPr>
          <a:xfrm>
            <a:off x="3995041" y="3766374"/>
            <a:ext cx="1149927" cy="654027"/>
          </a:xfrm>
          <a:prstGeom prst="rect">
            <a:avLst/>
          </a:prstGeom>
          <a:solidFill>
            <a:srgbClr val="F9F9F9"/>
          </a:solid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700">
              <a:latin typeface="Times New Roman"/>
              <a:ea typeface="Times New Roman"/>
              <a:cs typeface="Times New Roman"/>
              <a:sym typeface="Times New Roman"/>
            </a:endParaRPr>
          </a:p>
          <a:p>
            <a:endParaRPr sz="700">
              <a:latin typeface="Times New Roman"/>
              <a:ea typeface="Times New Roman"/>
              <a:cs typeface="Times New Roman"/>
              <a:sym typeface="Times New Roman"/>
            </a:endParaRPr>
          </a:p>
          <a:p>
            <a:pPr>
              <a:spcBef>
                <a:spcPts val="100"/>
              </a:spcBef>
            </a:pPr>
            <a:endParaRPr sz="700">
              <a:latin typeface="Times New Roman"/>
              <a:ea typeface="Times New Roman"/>
              <a:cs typeface="Times New Roman"/>
              <a:sym typeface="Times New Roman"/>
            </a:endParaRPr>
          </a:p>
          <a:p>
            <a:pPr algn="ctr"/>
            <a:r>
              <a:rPr lang="en" sz="800"/>
              <a:t>0.24</a:t>
            </a:r>
            <a:endParaRPr sz="800"/>
          </a:p>
        </p:txBody>
      </p:sp>
      <p:sp>
        <p:nvSpPr>
          <p:cNvPr id="499" name="Google Shape;499;p57"/>
          <p:cNvSpPr txBox="1"/>
          <p:nvPr/>
        </p:nvSpPr>
        <p:spPr>
          <a:xfrm>
            <a:off x="5508449" y="4008719"/>
            <a:ext cx="607081" cy="154775"/>
          </a:xfrm>
          <a:prstGeom prst="rect">
            <a:avLst/>
          </a:prstGeom>
          <a:noFill/>
          <a:ln>
            <a:noFill/>
          </a:ln>
        </p:spPr>
        <p:txBody>
          <a:bodyPr spcFirstLastPara="1" wrap="square" lIns="0" tIns="0" rIns="0" bIns="0" anchor="t" anchorCtr="0">
            <a:noAutofit/>
          </a:bodyPr>
          <a:lstStyle/>
          <a:p>
            <a:pPr marL="25400"/>
            <a:r>
              <a:rPr lang="en" sz="1100"/>
              <a:t>hs_grad</a:t>
            </a:r>
            <a:endParaRPr sz="1100"/>
          </a:p>
        </p:txBody>
      </p:sp>
      <p:sp>
        <p:nvSpPr>
          <p:cNvPr id="500" name="Google Shape;500;p57"/>
          <p:cNvSpPr/>
          <p:nvPr/>
        </p:nvSpPr>
        <p:spPr>
          <a:xfrm>
            <a:off x="1511940" y="4488619"/>
            <a:ext cx="1149927" cy="654027"/>
          </a:xfrm>
          <a:custGeom>
            <a:avLst/>
            <a:gdLst/>
            <a:ahLst/>
            <a:cxnLst/>
            <a:rect l="l" t="t" r="r" b="b"/>
            <a:pathLst>
              <a:path w="120000" h="120000" extrusionOk="0">
                <a:moveTo>
                  <a:pt x="0" y="119926"/>
                </a:moveTo>
                <a:lnTo>
                  <a:pt x="119999" y="119926"/>
                </a:lnTo>
                <a:lnTo>
                  <a:pt x="119999" y="0"/>
                </a:lnTo>
                <a:lnTo>
                  <a:pt x="0" y="0"/>
                </a:lnTo>
                <a:lnTo>
                  <a:pt x="0" y="119926"/>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01" name="Google Shape;501;p57"/>
          <p:cNvSpPr/>
          <p:nvPr/>
        </p:nvSpPr>
        <p:spPr>
          <a:xfrm>
            <a:off x="1588863" y="5142244"/>
            <a:ext cx="1031534" cy="0"/>
          </a:xfrm>
          <a:custGeom>
            <a:avLst/>
            <a:gdLst/>
            <a:ahLst/>
            <a:cxnLst/>
            <a:rect l="l" t="t" r="r" b="b"/>
            <a:pathLst>
              <a:path w="120000" h="120000" extrusionOk="0">
                <a:moveTo>
                  <a:pt x="0" y="0"/>
                </a:moveTo>
                <a:lnTo>
                  <a:pt x="119867"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02" name="Google Shape;502;p57"/>
          <p:cNvSpPr/>
          <p:nvPr/>
        </p:nvSpPr>
        <p:spPr>
          <a:xfrm>
            <a:off x="1588863" y="5142245"/>
            <a:ext cx="0" cy="34919"/>
          </a:xfrm>
          <a:custGeom>
            <a:avLst/>
            <a:gdLst/>
            <a:ahLst/>
            <a:cxnLst/>
            <a:rect l="l" t="t" r="r" b="b"/>
            <a:pathLst>
              <a:path w="120000" h="120000" extrusionOk="0">
                <a:moveTo>
                  <a:pt x="0" y="0"/>
                </a:moveTo>
                <a:lnTo>
                  <a:pt x="0" y="11791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03" name="Google Shape;503;p57"/>
          <p:cNvSpPr/>
          <p:nvPr/>
        </p:nvSpPr>
        <p:spPr>
          <a:xfrm>
            <a:off x="1760547" y="5142245"/>
            <a:ext cx="0" cy="34919"/>
          </a:xfrm>
          <a:custGeom>
            <a:avLst/>
            <a:gdLst/>
            <a:ahLst/>
            <a:cxnLst/>
            <a:rect l="l" t="t" r="r" b="b"/>
            <a:pathLst>
              <a:path w="120000" h="120000" extrusionOk="0">
                <a:moveTo>
                  <a:pt x="0" y="0"/>
                </a:moveTo>
                <a:lnTo>
                  <a:pt x="0" y="11791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04" name="Google Shape;504;p57"/>
          <p:cNvSpPr/>
          <p:nvPr/>
        </p:nvSpPr>
        <p:spPr>
          <a:xfrm>
            <a:off x="1932327" y="5142245"/>
            <a:ext cx="0" cy="34919"/>
          </a:xfrm>
          <a:custGeom>
            <a:avLst/>
            <a:gdLst/>
            <a:ahLst/>
            <a:cxnLst/>
            <a:rect l="l" t="t" r="r" b="b"/>
            <a:pathLst>
              <a:path w="120000" h="120000" extrusionOk="0">
                <a:moveTo>
                  <a:pt x="0" y="0"/>
                </a:moveTo>
                <a:lnTo>
                  <a:pt x="0" y="11791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05" name="Google Shape;505;p57"/>
          <p:cNvSpPr/>
          <p:nvPr/>
        </p:nvSpPr>
        <p:spPr>
          <a:xfrm>
            <a:off x="2104011" y="5142245"/>
            <a:ext cx="0" cy="34919"/>
          </a:xfrm>
          <a:custGeom>
            <a:avLst/>
            <a:gdLst/>
            <a:ahLst/>
            <a:cxnLst/>
            <a:rect l="l" t="t" r="r" b="b"/>
            <a:pathLst>
              <a:path w="120000" h="120000" extrusionOk="0">
                <a:moveTo>
                  <a:pt x="0" y="0"/>
                </a:moveTo>
                <a:lnTo>
                  <a:pt x="0" y="11791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06" name="Google Shape;506;p57"/>
          <p:cNvSpPr/>
          <p:nvPr/>
        </p:nvSpPr>
        <p:spPr>
          <a:xfrm>
            <a:off x="2275791" y="5142245"/>
            <a:ext cx="0" cy="34919"/>
          </a:xfrm>
          <a:custGeom>
            <a:avLst/>
            <a:gdLst/>
            <a:ahLst/>
            <a:cxnLst/>
            <a:rect l="l" t="t" r="r" b="b"/>
            <a:pathLst>
              <a:path w="120000" h="120000" extrusionOk="0">
                <a:moveTo>
                  <a:pt x="0" y="0"/>
                </a:moveTo>
                <a:lnTo>
                  <a:pt x="0" y="11791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07" name="Google Shape;507;p57"/>
          <p:cNvSpPr/>
          <p:nvPr/>
        </p:nvSpPr>
        <p:spPr>
          <a:xfrm>
            <a:off x="2447476" y="5142245"/>
            <a:ext cx="0" cy="34919"/>
          </a:xfrm>
          <a:custGeom>
            <a:avLst/>
            <a:gdLst/>
            <a:ahLst/>
            <a:cxnLst/>
            <a:rect l="l" t="t" r="r" b="b"/>
            <a:pathLst>
              <a:path w="120000" h="120000" extrusionOk="0">
                <a:moveTo>
                  <a:pt x="0" y="0"/>
                </a:moveTo>
                <a:lnTo>
                  <a:pt x="0" y="11791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08" name="Google Shape;508;p57"/>
          <p:cNvSpPr/>
          <p:nvPr/>
        </p:nvSpPr>
        <p:spPr>
          <a:xfrm>
            <a:off x="2619255" y="5142245"/>
            <a:ext cx="0" cy="34919"/>
          </a:xfrm>
          <a:custGeom>
            <a:avLst/>
            <a:gdLst/>
            <a:ahLst/>
            <a:cxnLst/>
            <a:rect l="l" t="t" r="r" b="b"/>
            <a:pathLst>
              <a:path w="120000" h="120000" extrusionOk="0">
                <a:moveTo>
                  <a:pt x="0" y="0"/>
                </a:moveTo>
                <a:lnTo>
                  <a:pt x="0" y="11791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09" name="Google Shape;509;p57"/>
          <p:cNvSpPr txBox="1"/>
          <p:nvPr/>
        </p:nvSpPr>
        <p:spPr>
          <a:xfrm>
            <a:off x="1542275" y="5209207"/>
            <a:ext cx="1146149" cy="86825"/>
          </a:xfrm>
          <a:prstGeom prst="rect">
            <a:avLst/>
          </a:prstGeom>
          <a:noFill/>
          <a:ln>
            <a:noFill/>
          </a:ln>
        </p:spPr>
        <p:txBody>
          <a:bodyPr spcFirstLastPara="1" wrap="square" lIns="0" tIns="0" rIns="0" bIns="0" anchor="t" anchorCtr="0">
            <a:noAutofit/>
          </a:bodyPr>
          <a:lstStyle/>
          <a:p>
            <a:pPr marL="25400"/>
            <a:r>
              <a:rPr lang="en" sz="500"/>
              <a:t>6      8     10    12    14    16   18</a:t>
            </a:r>
            <a:endParaRPr sz="500"/>
          </a:p>
        </p:txBody>
      </p:sp>
      <p:sp>
        <p:nvSpPr>
          <p:cNvPr id="510" name="Google Shape;510;p57"/>
          <p:cNvSpPr txBox="1"/>
          <p:nvPr/>
        </p:nvSpPr>
        <p:spPr>
          <a:xfrm>
            <a:off x="1817778" y="4690928"/>
            <a:ext cx="539068" cy="243490"/>
          </a:xfrm>
          <a:prstGeom prst="rect">
            <a:avLst/>
          </a:prstGeom>
          <a:noFill/>
          <a:ln>
            <a:noFill/>
          </a:ln>
        </p:spPr>
        <p:txBody>
          <a:bodyPr spcFirstLastPara="1" wrap="square" lIns="0" tIns="0" rIns="0" bIns="0" anchor="t" anchorCtr="0">
            <a:noAutofit/>
          </a:bodyPr>
          <a:lstStyle/>
          <a:p>
            <a:pPr marL="25400"/>
            <a:r>
              <a:rPr lang="en" sz="1800"/>
              <a:t>0.53</a:t>
            </a:r>
            <a:endParaRPr sz="1800"/>
          </a:p>
        </p:txBody>
      </p:sp>
      <p:sp>
        <p:nvSpPr>
          <p:cNvPr id="511" name="Google Shape;511;p57"/>
          <p:cNvSpPr txBox="1"/>
          <p:nvPr/>
        </p:nvSpPr>
        <p:spPr>
          <a:xfrm>
            <a:off x="2753442" y="4488619"/>
            <a:ext cx="1149927" cy="654027"/>
          </a:xfrm>
          <a:prstGeom prst="rect">
            <a:avLst/>
          </a:prstGeom>
          <a:solidFill>
            <a:srgbClr val="F9F9F9"/>
          </a:solid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00">
              <a:latin typeface="Times New Roman"/>
              <a:ea typeface="Times New Roman"/>
              <a:cs typeface="Times New Roman"/>
              <a:sym typeface="Times New Roman"/>
            </a:endParaRPr>
          </a:p>
          <a:p>
            <a:pPr>
              <a:spcBef>
                <a:spcPts val="100"/>
              </a:spcBef>
            </a:pPr>
            <a:endParaRPr sz="1200">
              <a:latin typeface="Times New Roman"/>
              <a:ea typeface="Times New Roman"/>
              <a:cs typeface="Times New Roman"/>
              <a:sym typeface="Times New Roman"/>
            </a:endParaRPr>
          </a:p>
          <a:p>
            <a:pPr algn="ctr"/>
            <a:r>
              <a:rPr lang="en" sz="1000"/>
              <a:t>0.30</a:t>
            </a:r>
            <a:endParaRPr sz="1000"/>
          </a:p>
        </p:txBody>
      </p:sp>
      <p:sp>
        <p:nvSpPr>
          <p:cNvPr id="512" name="Google Shape;512;p57"/>
          <p:cNvSpPr/>
          <p:nvPr/>
        </p:nvSpPr>
        <p:spPr>
          <a:xfrm>
            <a:off x="3995041" y="4488619"/>
            <a:ext cx="1149927" cy="654027"/>
          </a:xfrm>
          <a:custGeom>
            <a:avLst/>
            <a:gdLst/>
            <a:ahLst/>
            <a:cxnLst/>
            <a:rect l="l" t="t" r="r" b="b"/>
            <a:pathLst>
              <a:path w="120000" h="120000" extrusionOk="0">
                <a:moveTo>
                  <a:pt x="0" y="119926"/>
                </a:moveTo>
                <a:lnTo>
                  <a:pt x="119989" y="119926"/>
                </a:lnTo>
                <a:lnTo>
                  <a:pt x="119989" y="0"/>
                </a:lnTo>
                <a:lnTo>
                  <a:pt x="0" y="0"/>
                </a:lnTo>
                <a:lnTo>
                  <a:pt x="0" y="119926"/>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13" name="Google Shape;513;p57"/>
          <p:cNvSpPr/>
          <p:nvPr/>
        </p:nvSpPr>
        <p:spPr>
          <a:xfrm>
            <a:off x="4098859" y="5142244"/>
            <a:ext cx="898026" cy="0"/>
          </a:xfrm>
          <a:custGeom>
            <a:avLst/>
            <a:gdLst/>
            <a:ahLst/>
            <a:cxnLst/>
            <a:rect l="l" t="t" r="r" b="b"/>
            <a:pathLst>
              <a:path w="120000" h="120000" extrusionOk="0">
                <a:moveTo>
                  <a:pt x="0" y="0"/>
                </a:moveTo>
                <a:lnTo>
                  <a:pt x="119898"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14" name="Google Shape;514;p57"/>
          <p:cNvSpPr/>
          <p:nvPr/>
        </p:nvSpPr>
        <p:spPr>
          <a:xfrm>
            <a:off x="4098859" y="5142245"/>
            <a:ext cx="0" cy="34919"/>
          </a:xfrm>
          <a:custGeom>
            <a:avLst/>
            <a:gdLst/>
            <a:ahLst/>
            <a:cxnLst/>
            <a:rect l="l" t="t" r="r" b="b"/>
            <a:pathLst>
              <a:path w="120000" h="120000" extrusionOk="0">
                <a:moveTo>
                  <a:pt x="0" y="0"/>
                </a:moveTo>
                <a:lnTo>
                  <a:pt x="0" y="11791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15" name="Google Shape;515;p57"/>
          <p:cNvSpPr/>
          <p:nvPr/>
        </p:nvSpPr>
        <p:spPr>
          <a:xfrm>
            <a:off x="4248468" y="5142245"/>
            <a:ext cx="0" cy="34919"/>
          </a:xfrm>
          <a:custGeom>
            <a:avLst/>
            <a:gdLst/>
            <a:ahLst/>
            <a:cxnLst/>
            <a:rect l="l" t="t" r="r" b="b"/>
            <a:pathLst>
              <a:path w="120000" h="120000" extrusionOk="0">
                <a:moveTo>
                  <a:pt x="0" y="0"/>
                </a:moveTo>
                <a:lnTo>
                  <a:pt x="0" y="11791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16" name="Google Shape;516;p57"/>
          <p:cNvSpPr/>
          <p:nvPr/>
        </p:nvSpPr>
        <p:spPr>
          <a:xfrm>
            <a:off x="4397980" y="5142245"/>
            <a:ext cx="0" cy="34919"/>
          </a:xfrm>
          <a:custGeom>
            <a:avLst/>
            <a:gdLst/>
            <a:ahLst/>
            <a:cxnLst/>
            <a:rect l="l" t="t" r="r" b="b"/>
            <a:pathLst>
              <a:path w="120000" h="120000" extrusionOk="0">
                <a:moveTo>
                  <a:pt x="0" y="0"/>
                </a:moveTo>
                <a:lnTo>
                  <a:pt x="0" y="11791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17" name="Google Shape;517;p57"/>
          <p:cNvSpPr/>
          <p:nvPr/>
        </p:nvSpPr>
        <p:spPr>
          <a:xfrm>
            <a:off x="4547492" y="5142245"/>
            <a:ext cx="0" cy="34919"/>
          </a:xfrm>
          <a:custGeom>
            <a:avLst/>
            <a:gdLst/>
            <a:ahLst/>
            <a:cxnLst/>
            <a:rect l="l" t="t" r="r" b="b"/>
            <a:pathLst>
              <a:path w="120000" h="120000" extrusionOk="0">
                <a:moveTo>
                  <a:pt x="0" y="0"/>
                </a:moveTo>
                <a:lnTo>
                  <a:pt x="0" y="11791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18" name="Google Shape;518;p57"/>
          <p:cNvSpPr/>
          <p:nvPr/>
        </p:nvSpPr>
        <p:spPr>
          <a:xfrm>
            <a:off x="4697102" y="5142245"/>
            <a:ext cx="0" cy="34919"/>
          </a:xfrm>
          <a:custGeom>
            <a:avLst/>
            <a:gdLst/>
            <a:ahLst/>
            <a:cxnLst/>
            <a:rect l="l" t="t" r="r" b="b"/>
            <a:pathLst>
              <a:path w="120000" h="120000" extrusionOk="0">
                <a:moveTo>
                  <a:pt x="0" y="0"/>
                </a:moveTo>
                <a:lnTo>
                  <a:pt x="0" y="11791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19" name="Google Shape;519;p57"/>
          <p:cNvSpPr/>
          <p:nvPr/>
        </p:nvSpPr>
        <p:spPr>
          <a:xfrm>
            <a:off x="4846614" y="5142245"/>
            <a:ext cx="0" cy="34919"/>
          </a:xfrm>
          <a:custGeom>
            <a:avLst/>
            <a:gdLst/>
            <a:ahLst/>
            <a:cxnLst/>
            <a:rect l="l" t="t" r="r" b="b"/>
            <a:pathLst>
              <a:path w="120000" h="120000" extrusionOk="0">
                <a:moveTo>
                  <a:pt x="0" y="0"/>
                </a:moveTo>
                <a:lnTo>
                  <a:pt x="0" y="11791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20" name="Google Shape;520;p57"/>
          <p:cNvSpPr/>
          <p:nvPr/>
        </p:nvSpPr>
        <p:spPr>
          <a:xfrm>
            <a:off x="4996126" y="5142245"/>
            <a:ext cx="0" cy="34919"/>
          </a:xfrm>
          <a:custGeom>
            <a:avLst/>
            <a:gdLst/>
            <a:ahLst/>
            <a:cxnLst/>
            <a:rect l="l" t="t" r="r" b="b"/>
            <a:pathLst>
              <a:path w="120000" h="120000" extrusionOk="0">
                <a:moveTo>
                  <a:pt x="0" y="0"/>
                </a:moveTo>
                <a:lnTo>
                  <a:pt x="0" y="11791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21" name="Google Shape;521;p57"/>
          <p:cNvSpPr txBox="1"/>
          <p:nvPr/>
        </p:nvSpPr>
        <p:spPr>
          <a:xfrm>
            <a:off x="4030871" y="5209207"/>
            <a:ext cx="1034051" cy="86825"/>
          </a:xfrm>
          <a:prstGeom prst="rect">
            <a:avLst/>
          </a:prstGeom>
          <a:noFill/>
          <a:ln>
            <a:noFill/>
          </a:ln>
        </p:spPr>
        <p:txBody>
          <a:bodyPr spcFirstLastPara="1" wrap="square" lIns="0" tIns="0" rIns="0" bIns="0" anchor="t" anchorCtr="0">
            <a:noAutofit/>
          </a:bodyPr>
          <a:lstStyle/>
          <a:p>
            <a:pPr marL="25400"/>
            <a:r>
              <a:rPr lang="en" sz="500"/>
              <a:t>30          50          70         90</a:t>
            </a:r>
            <a:endParaRPr sz="500"/>
          </a:p>
        </p:txBody>
      </p:sp>
      <p:sp>
        <p:nvSpPr>
          <p:cNvPr id="522" name="Google Shape;522;p57"/>
          <p:cNvSpPr txBox="1"/>
          <p:nvPr/>
        </p:nvSpPr>
        <p:spPr>
          <a:xfrm>
            <a:off x="4105769" y="4649570"/>
            <a:ext cx="929514" cy="323709"/>
          </a:xfrm>
          <a:prstGeom prst="rect">
            <a:avLst/>
          </a:prstGeom>
          <a:noFill/>
          <a:ln>
            <a:noFill/>
          </a:ln>
        </p:spPr>
        <p:txBody>
          <a:bodyPr spcFirstLastPara="1" wrap="square" lIns="0" tIns="0" rIns="0" bIns="0" anchor="t" anchorCtr="0">
            <a:noAutofit/>
          </a:bodyPr>
          <a:lstStyle/>
          <a:p>
            <a:pPr marL="25400"/>
            <a:r>
              <a:rPr lang="en" sz="2500"/>
              <a:t>−0.75</a:t>
            </a:r>
            <a:endParaRPr sz="2500"/>
          </a:p>
        </p:txBody>
      </p:sp>
      <p:sp>
        <p:nvSpPr>
          <p:cNvPr id="523" name="Google Shape;523;p57"/>
          <p:cNvSpPr txBox="1"/>
          <p:nvPr/>
        </p:nvSpPr>
        <p:spPr>
          <a:xfrm>
            <a:off x="5236543" y="4488619"/>
            <a:ext cx="1149927" cy="654027"/>
          </a:xfrm>
          <a:prstGeom prst="rect">
            <a:avLst/>
          </a:prstGeom>
          <a:solidFill>
            <a:srgbClr val="F9F9F9"/>
          </a:solidFill>
          <a:ln w="9525" cap="flat" cmpd="sng">
            <a:solidFill>
              <a:srgbClr val="000000"/>
            </a:solidFill>
            <a:prstDash val="solid"/>
            <a:round/>
            <a:headEnd type="none" w="sm" len="sm"/>
            <a:tailEnd type="none" w="sm" len="sm"/>
          </a:ln>
        </p:spPr>
        <p:txBody>
          <a:bodyPr spcFirstLastPara="1" wrap="square" lIns="0" tIns="221575" rIns="0" bIns="0" anchor="t" anchorCtr="0">
            <a:noAutofit/>
          </a:bodyPr>
          <a:lstStyle/>
          <a:p>
            <a:pPr marL="190500"/>
            <a:r>
              <a:rPr lang="en" sz="2100"/>
              <a:t>−0.61</a:t>
            </a:r>
            <a:endParaRPr sz="2100"/>
          </a:p>
        </p:txBody>
      </p:sp>
      <p:sp>
        <p:nvSpPr>
          <p:cNvPr id="524" name="Google Shape;524;p57"/>
          <p:cNvSpPr/>
          <p:nvPr/>
        </p:nvSpPr>
        <p:spPr>
          <a:xfrm>
            <a:off x="6478045" y="4488619"/>
            <a:ext cx="1149927" cy="654027"/>
          </a:xfrm>
          <a:custGeom>
            <a:avLst/>
            <a:gdLst/>
            <a:ahLst/>
            <a:cxnLst/>
            <a:rect l="l" t="t" r="r" b="b"/>
            <a:pathLst>
              <a:path w="120000" h="120000" extrusionOk="0">
                <a:moveTo>
                  <a:pt x="0" y="119926"/>
                </a:moveTo>
                <a:lnTo>
                  <a:pt x="119999" y="119926"/>
                </a:lnTo>
                <a:lnTo>
                  <a:pt x="119999" y="0"/>
                </a:lnTo>
                <a:lnTo>
                  <a:pt x="0" y="0"/>
                </a:lnTo>
                <a:lnTo>
                  <a:pt x="0" y="119926"/>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25" name="Google Shape;525;p57"/>
          <p:cNvSpPr/>
          <p:nvPr/>
        </p:nvSpPr>
        <p:spPr>
          <a:xfrm>
            <a:off x="6539833" y="5142244"/>
            <a:ext cx="959742" cy="0"/>
          </a:xfrm>
          <a:custGeom>
            <a:avLst/>
            <a:gdLst/>
            <a:ahLst/>
            <a:cxnLst/>
            <a:rect l="l" t="t" r="r" b="b"/>
            <a:pathLst>
              <a:path w="120000" h="120000" extrusionOk="0">
                <a:moveTo>
                  <a:pt x="0" y="0"/>
                </a:moveTo>
                <a:lnTo>
                  <a:pt x="119938"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26" name="Google Shape;526;p57"/>
          <p:cNvSpPr/>
          <p:nvPr/>
        </p:nvSpPr>
        <p:spPr>
          <a:xfrm>
            <a:off x="6539833" y="5142245"/>
            <a:ext cx="0" cy="34919"/>
          </a:xfrm>
          <a:custGeom>
            <a:avLst/>
            <a:gdLst/>
            <a:ahLst/>
            <a:cxnLst/>
            <a:rect l="l" t="t" r="r" b="b"/>
            <a:pathLst>
              <a:path w="120000" h="120000" extrusionOk="0">
                <a:moveTo>
                  <a:pt x="0" y="0"/>
                </a:moveTo>
                <a:lnTo>
                  <a:pt x="0" y="11791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27" name="Google Shape;527;p57"/>
          <p:cNvSpPr/>
          <p:nvPr/>
        </p:nvSpPr>
        <p:spPr>
          <a:xfrm>
            <a:off x="6731665" y="5142245"/>
            <a:ext cx="0" cy="34919"/>
          </a:xfrm>
          <a:custGeom>
            <a:avLst/>
            <a:gdLst/>
            <a:ahLst/>
            <a:cxnLst/>
            <a:rect l="l" t="t" r="r" b="b"/>
            <a:pathLst>
              <a:path w="120000" h="120000" extrusionOk="0">
                <a:moveTo>
                  <a:pt x="0" y="0"/>
                </a:moveTo>
                <a:lnTo>
                  <a:pt x="0" y="11791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28" name="Google Shape;528;p57"/>
          <p:cNvSpPr/>
          <p:nvPr/>
        </p:nvSpPr>
        <p:spPr>
          <a:xfrm>
            <a:off x="6923496" y="5142245"/>
            <a:ext cx="0" cy="34919"/>
          </a:xfrm>
          <a:custGeom>
            <a:avLst/>
            <a:gdLst/>
            <a:ahLst/>
            <a:cxnLst/>
            <a:rect l="l" t="t" r="r" b="b"/>
            <a:pathLst>
              <a:path w="120000" h="120000" extrusionOk="0">
                <a:moveTo>
                  <a:pt x="0" y="0"/>
                </a:moveTo>
                <a:lnTo>
                  <a:pt x="0" y="11791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29" name="Google Shape;529;p57"/>
          <p:cNvSpPr/>
          <p:nvPr/>
        </p:nvSpPr>
        <p:spPr>
          <a:xfrm>
            <a:off x="7115423" y="5142245"/>
            <a:ext cx="0" cy="34919"/>
          </a:xfrm>
          <a:custGeom>
            <a:avLst/>
            <a:gdLst/>
            <a:ahLst/>
            <a:cxnLst/>
            <a:rect l="l" t="t" r="r" b="b"/>
            <a:pathLst>
              <a:path w="120000" h="120000" extrusionOk="0">
                <a:moveTo>
                  <a:pt x="0" y="0"/>
                </a:moveTo>
                <a:lnTo>
                  <a:pt x="0" y="11791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30" name="Google Shape;530;p57"/>
          <p:cNvSpPr/>
          <p:nvPr/>
        </p:nvSpPr>
        <p:spPr>
          <a:xfrm>
            <a:off x="7307254" y="5142245"/>
            <a:ext cx="0" cy="34919"/>
          </a:xfrm>
          <a:custGeom>
            <a:avLst/>
            <a:gdLst/>
            <a:ahLst/>
            <a:cxnLst/>
            <a:rect l="l" t="t" r="r" b="b"/>
            <a:pathLst>
              <a:path w="120000" h="120000" extrusionOk="0">
                <a:moveTo>
                  <a:pt x="0" y="0"/>
                </a:moveTo>
                <a:lnTo>
                  <a:pt x="0" y="11791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31" name="Google Shape;531;p57"/>
          <p:cNvSpPr/>
          <p:nvPr/>
        </p:nvSpPr>
        <p:spPr>
          <a:xfrm>
            <a:off x="7499086" y="5142245"/>
            <a:ext cx="0" cy="34919"/>
          </a:xfrm>
          <a:custGeom>
            <a:avLst/>
            <a:gdLst/>
            <a:ahLst/>
            <a:cxnLst/>
            <a:rect l="l" t="t" r="r" b="b"/>
            <a:pathLst>
              <a:path w="120000" h="120000" extrusionOk="0">
                <a:moveTo>
                  <a:pt x="0" y="0"/>
                </a:moveTo>
                <a:lnTo>
                  <a:pt x="0" y="11791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32" name="Google Shape;532;p57"/>
          <p:cNvSpPr txBox="1"/>
          <p:nvPr/>
        </p:nvSpPr>
        <p:spPr>
          <a:xfrm>
            <a:off x="6493245" y="5209207"/>
            <a:ext cx="1074357" cy="86825"/>
          </a:xfrm>
          <a:prstGeom prst="rect">
            <a:avLst/>
          </a:prstGeom>
          <a:noFill/>
          <a:ln>
            <a:noFill/>
          </a:ln>
        </p:spPr>
        <p:txBody>
          <a:bodyPr spcFirstLastPara="1" wrap="square" lIns="0" tIns="0" rIns="0" bIns="0" anchor="t" anchorCtr="0">
            <a:noAutofit/>
          </a:bodyPr>
          <a:lstStyle/>
          <a:p>
            <a:pPr marL="25400"/>
            <a:r>
              <a:rPr lang="en" sz="500"/>
              <a:t>8      10     12     14     16    18</a:t>
            </a:r>
            <a:endParaRPr sz="500"/>
          </a:p>
        </p:txBody>
      </p:sp>
      <p:sp>
        <p:nvSpPr>
          <p:cNvPr id="533" name="Google Shape;533;p57"/>
          <p:cNvSpPr/>
          <p:nvPr/>
        </p:nvSpPr>
        <p:spPr>
          <a:xfrm>
            <a:off x="7627968" y="4561933"/>
            <a:ext cx="0" cy="545494"/>
          </a:xfrm>
          <a:custGeom>
            <a:avLst/>
            <a:gdLst/>
            <a:ahLst/>
            <a:cxnLst/>
            <a:rect l="l" t="t" r="r" b="b"/>
            <a:pathLst>
              <a:path w="120000" h="120000" extrusionOk="0">
                <a:moveTo>
                  <a:pt x="0" y="119936"/>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34" name="Google Shape;534;p57"/>
          <p:cNvSpPr/>
          <p:nvPr/>
        </p:nvSpPr>
        <p:spPr>
          <a:xfrm>
            <a:off x="7627968" y="5107139"/>
            <a:ext cx="46602" cy="0"/>
          </a:xfrm>
          <a:custGeom>
            <a:avLst/>
            <a:gdLst/>
            <a:ahLst/>
            <a:cxnLst/>
            <a:rect l="l" t="t" r="r" b="b"/>
            <a:pathLst>
              <a:path w="120000" h="120000" extrusionOk="0">
                <a:moveTo>
                  <a:pt x="0" y="0"/>
                </a:moveTo>
                <a:lnTo>
                  <a:pt x="117905"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35" name="Google Shape;535;p57"/>
          <p:cNvSpPr/>
          <p:nvPr/>
        </p:nvSpPr>
        <p:spPr>
          <a:xfrm>
            <a:off x="7627968" y="4998068"/>
            <a:ext cx="46602" cy="0"/>
          </a:xfrm>
          <a:custGeom>
            <a:avLst/>
            <a:gdLst/>
            <a:ahLst/>
            <a:cxnLst/>
            <a:rect l="l" t="t" r="r" b="b"/>
            <a:pathLst>
              <a:path w="120000" h="120000" extrusionOk="0">
                <a:moveTo>
                  <a:pt x="0" y="0"/>
                </a:moveTo>
                <a:lnTo>
                  <a:pt x="117905"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36" name="Google Shape;536;p57"/>
          <p:cNvSpPr/>
          <p:nvPr/>
        </p:nvSpPr>
        <p:spPr>
          <a:xfrm>
            <a:off x="7627968" y="4889070"/>
            <a:ext cx="46602" cy="0"/>
          </a:xfrm>
          <a:custGeom>
            <a:avLst/>
            <a:gdLst/>
            <a:ahLst/>
            <a:cxnLst/>
            <a:rect l="l" t="t" r="r" b="b"/>
            <a:pathLst>
              <a:path w="120000" h="120000" extrusionOk="0">
                <a:moveTo>
                  <a:pt x="0" y="0"/>
                </a:moveTo>
                <a:lnTo>
                  <a:pt x="117905"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37" name="Google Shape;537;p57"/>
          <p:cNvSpPr/>
          <p:nvPr/>
        </p:nvSpPr>
        <p:spPr>
          <a:xfrm>
            <a:off x="7627968" y="4780001"/>
            <a:ext cx="46602" cy="0"/>
          </a:xfrm>
          <a:custGeom>
            <a:avLst/>
            <a:gdLst/>
            <a:ahLst/>
            <a:cxnLst/>
            <a:rect l="l" t="t" r="r" b="b"/>
            <a:pathLst>
              <a:path w="120000" h="120000" extrusionOk="0">
                <a:moveTo>
                  <a:pt x="0" y="0"/>
                </a:moveTo>
                <a:lnTo>
                  <a:pt x="117905"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38" name="Google Shape;538;p57"/>
          <p:cNvSpPr/>
          <p:nvPr/>
        </p:nvSpPr>
        <p:spPr>
          <a:xfrm>
            <a:off x="7627968" y="4670931"/>
            <a:ext cx="46602" cy="0"/>
          </a:xfrm>
          <a:custGeom>
            <a:avLst/>
            <a:gdLst/>
            <a:ahLst/>
            <a:cxnLst/>
            <a:rect l="l" t="t" r="r" b="b"/>
            <a:pathLst>
              <a:path w="120000" h="120000" extrusionOk="0">
                <a:moveTo>
                  <a:pt x="0" y="0"/>
                </a:moveTo>
                <a:lnTo>
                  <a:pt x="117905"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39" name="Google Shape;539;p57"/>
          <p:cNvSpPr/>
          <p:nvPr/>
        </p:nvSpPr>
        <p:spPr>
          <a:xfrm>
            <a:off x="7627968" y="4561933"/>
            <a:ext cx="46602" cy="0"/>
          </a:xfrm>
          <a:custGeom>
            <a:avLst/>
            <a:gdLst/>
            <a:ahLst/>
            <a:cxnLst/>
            <a:rect l="l" t="t" r="r" b="b"/>
            <a:pathLst>
              <a:path w="120000" h="120000" extrusionOk="0">
                <a:moveTo>
                  <a:pt x="0" y="0"/>
                </a:moveTo>
                <a:lnTo>
                  <a:pt x="117905"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540" name="Google Shape;540;p57"/>
          <p:cNvSpPr txBox="1"/>
          <p:nvPr/>
        </p:nvSpPr>
        <p:spPr>
          <a:xfrm rot="-5400000">
            <a:off x="7453770" y="4762382"/>
            <a:ext cx="631376" cy="128467"/>
          </a:xfrm>
          <a:prstGeom prst="rect">
            <a:avLst/>
          </a:prstGeom>
          <a:noFill/>
          <a:ln>
            <a:noFill/>
          </a:ln>
        </p:spPr>
        <p:txBody>
          <a:bodyPr spcFirstLastPara="1" wrap="square" lIns="0" tIns="10350" rIns="0" bIns="0" anchor="t" anchorCtr="0">
            <a:noAutofit/>
          </a:bodyPr>
          <a:lstStyle/>
          <a:p>
            <a:pPr marL="25400"/>
            <a:r>
              <a:rPr lang="en" sz="500"/>
              <a:t>8    10          14          18</a:t>
            </a:r>
            <a:endParaRPr sz="500"/>
          </a:p>
        </p:txBody>
      </p:sp>
      <p:sp>
        <p:nvSpPr>
          <p:cNvPr id="541" name="Google Shape;541;p57"/>
          <p:cNvSpPr txBox="1">
            <a:spLocks noGrp="1"/>
          </p:cNvSpPr>
          <p:nvPr>
            <p:ph type="sldNum" idx="12"/>
          </p:nvPr>
        </p:nvSpPr>
        <p:spPr>
          <a:xfrm>
            <a:off x="8546894" y="4780387"/>
            <a:ext cx="419413" cy="18120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241300" marR="0" lvl="0" indent="-12700" algn="l" rtl="0">
              <a:lnSpc>
                <a:spcPct val="111333"/>
              </a:lnSpc>
              <a:spcBef>
                <a:spcPts val="0"/>
              </a:spcBef>
              <a:spcAft>
                <a:spcPts val="0"/>
              </a:spcAft>
              <a:buClr>
                <a:srgbClr val="000000"/>
              </a:buClr>
              <a:buFont typeface="Arial"/>
              <a:buNone/>
              <a:defRPr sz="1400" b="0" i="0" u="none" strike="noStrike" cap="none">
                <a:solidFill>
                  <a:srgbClr val="22373A"/>
                </a:solidFill>
                <a:latin typeface="Arial"/>
                <a:ea typeface="Arial"/>
                <a:cs typeface="Arial"/>
                <a:sym typeface="Arial"/>
              </a:defRPr>
            </a:lvl1pPr>
            <a:lvl2pPr marL="241300" marR="0" lvl="1" indent="-12700" algn="l" rtl="0">
              <a:lnSpc>
                <a:spcPct val="111333"/>
              </a:lnSpc>
              <a:spcBef>
                <a:spcPts val="0"/>
              </a:spcBef>
              <a:spcAft>
                <a:spcPts val="0"/>
              </a:spcAft>
              <a:buClr>
                <a:srgbClr val="000000"/>
              </a:buClr>
              <a:buFont typeface="Arial"/>
              <a:buNone/>
              <a:defRPr sz="1400" b="0" i="0" u="none" strike="noStrike" cap="none">
                <a:solidFill>
                  <a:srgbClr val="22373A"/>
                </a:solidFill>
                <a:latin typeface="Arial"/>
                <a:ea typeface="Arial"/>
                <a:cs typeface="Arial"/>
                <a:sym typeface="Arial"/>
              </a:defRPr>
            </a:lvl2pPr>
            <a:lvl3pPr marL="241300" marR="0" lvl="2" indent="-12700" algn="l" rtl="0">
              <a:lnSpc>
                <a:spcPct val="111333"/>
              </a:lnSpc>
              <a:spcBef>
                <a:spcPts val="0"/>
              </a:spcBef>
              <a:spcAft>
                <a:spcPts val="0"/>
              </a:spcAft>
              <a:buClr>
                <a:srgbClr val="000000"/>
              </a:buClr>
              <a:buFont typeface="Arial"/>
              <a:buNone/>
              <a:defRPr sz="1400" b="0" i="0" u="none" strike="noStrike" cap="none">
                <a:solidFill>
                  <a:srgbClr val="22373A"/>
                </a:solidFill>
                <a:latin typeface="Arial"/>
                <a:ea typeface="Arial"/>
                <a:cs typeface="Arial"/>
                <a:sym typeface="Arial"/>
              </a:defRPr>
            </a:lvl3pPr>
            <a:lvl4pPr marL="241300" marR="0" lvl="3" indent="-12700" algn="l" rtl="0">
              <a:lnSpc>
                <a:spcPct val="111333"/>
              </a:lnSpc>
              <a:spcBef>
                <a:spcPts val="0"/>
              </a:spcBef>
              <a:spcAft>
                <a:spcPts val="0"/>
              </a:spcAft>
              <a:buClr>
                <a:srgbClr val="000000"/>
              </a:buClr>
              <a:buFont typeface="Arial"/>
              <a:buNone/>
              <a:defRPr sz="1400" b="0" i="0" u="none" strike="noStrike" cap="none">
                <a:solidFill>
                  <a:srgbClr val="22373A"/>
                </a:solidFill>
                <a:latin typeface="Arial"/>
                <a:ea typeface="Arial"/>
                <a:cs typeface="Arial"/>
                <a:sym typeface="Arial"/>
              </a:defRPr>
            </a:lvl4pPr>
            <a:lvl5pPr marL="241300" marR="0" lvl="4" indent="-12700" algn="l" rtl="0">
              <a:lnSpc>
                <a:spcPct val="111333"/>
              </a:lnSpc>
              <a:spcBef>
                <a:spcPts val="0"/>
              </a:spcBef>
              <a:spcAft>
                <a:spcPts val="0"/>
              </a:spcAft>
              <a:buClr>
                <a:srgbClr val="000000"/>
              </a:buClr>
              <a:buFont typeface="Arial"/>
              <a:buNone/>
              <a:defRPr sz="1400" b="0" i="0" u="none" strike="noStrike" cap="none">
                <a:solidFill>
                  <a:srgbClr val="22373A"/>
                </a:solidFill>
                <a:latin typeface="Arial"/>
                <a:ea typeface="Arial"/>
                <a:cs typeface="Arial"/>
                <a:sym typeface="Arial"/>
              </a:defRPr>
            </a:lvl5pPr>
            <a:lvl6pPr marL="241300" marR="0" lvl="5" indent="-12700" algn="l" rtl="0">
              <a:lnSpc>
                <a:spcPct val="111333"/>
              </a:lnSpc>
              <a:spcBef>
                <a:spcPts val="0"/>
              </a:spcBef>
              <a:spcAft>
                <a:spcPts val="0"/>
              </a:spcAft>
              <a:buClr>
                <a:srgbClr val="000000"/>
              </a:buClr>
              <a:buFont typeface="Arial"/>
              <a:buNone/>
              <a:defRPr sz="1400" b="0" i="0" u="none" strike="noStrike" cap="none">
                <a:solidFill>
                  <a:srgbClr val="22373A"/>
                </a:solidFill>
                <a:latin typeface="Arial"/>
                <a:ea typeface="Arial"/>
                <a:cs typeface="Arial"/>
                <a:sym typeface="Arial"/>
              </a:defRPr>
            </a:lvl6pPr>
            <a:lvl7pPr marL="241300" marR="0" lvl="6" indent="-12700" algn="l" rtl="0">
              <a:lnSpc>
                <a:spcPct val="111333"/>
              </a:lnSpc>
              <a:spcBef>
                <a:spcPts val="0"/>
              </a:spcBef>
              <a:spcAft>
                <a:spcPts val="0"/>
              </a:spcAft>
              <a:buClr>
                <a:srgbClr val="000000"/>
              </a:buClr>
              <a:buFont typeface="Arial"/>
              <a:buNone/>
              <a:defRPr sz="1400" b="0" i="0" u="none" strike="noStrike" cap="none">
                <a:solidFill>
                  <a:srgbClr val="22373A"/>
                </a:solidFill>
                <a:latin typeface="Arial"/>
                <a:ea typeface="Arial"/>
                <a:cs typeface="Arial"/>
                <a:sym typeface="Arial"/>
              </a:defRPr>
            </a:lvl7pPr>
            <a:lvl8pPr marL="241300" marR="0" lvl="7" indent="-12700" algn="l" rtl="0">
              <a:lnSpc>
                <a:spcPct val="111333"/>
              </a:lnSpc>
              <a:spcBef>
                <a:spcPts val="0"/>
              </a:spcBef>
              <a:spcAft>
                <a:spcPts val="0"/>
              </a:spcAft>
              <a:buClr>
                <a:srgbClr val="000000"/>
              </a:buClr>
              <a:buFont typeface="Arial"/>
              <a:buNone/>
              <a:defRPr sz="1400" b="0" i="0" u="none" strike="noStrike" cap="none">
                <a:solidFill>
                  <a:srgbClr val="22373A"/>
                </a:solidFill>
                <a:latin typeface="Arial"/>
                <a:ea typeface="Arial"/>
                <a:cs typeface="Arial"/>
                <a:sym typeface="Arial"/>
              </a:defRPr>
            </a:lvl8pPr>
            <a:lvl9pPr marL="241300" marR="0" lvl="8" indent="-12700" algn="l" rtl="0">
              <a:lnSpc>
                <a:spcPct val="111333"/>
              </a:lnSpc>
              <a:spcBef>
                <a:spcPts val="0"/>
              </a:spcBef>
              <a:spcAft>
                <a:spcPts val="0"/>
              </a:spcAft>
              <a:buClr>
                <a:srgbClr val="000000"/>
              </a:buClr>
              <a:buFont typeface="Arial"/>
              <a:buNone/>
              <a:defRPr sz="1400" b="0" i="0" u="none" strike="noStrike" cap="none">
                <a:solidFill>
                  <a:srgbClr val="22373A"/>
                </a:solidFill>
                <a:latin typeface="Arial"/>
                <a:ea typeface="Arial"/>
                <a:cs typeface="Arial"/>
                <a:sym typeface="Arial"/>
              </a:defRPr>
            </a:lvl9pPr>
          </a:lstStyle>
          <a:p>
            <a:pPr marL="139700">
              <a:lnSpc>
                <a:spcPct val="111333"/>
              </a:lnSpc>
            </a:pPr>
            <a:fld id="{00000000-1234-1234-1234-123412341234}" type="slidenum">
              <a:rPr lang="en" smtClean="0"/>
              <a:pPr marL="139700">
                <a:lnSpc>
                  <a:spcPct val="111333"/>
                </a:lnSpc>
              </a:pPr>
              <a:t>70</a:t>
            </a:fld>
            <a:endParaRPr sz="2500"/>
          </a:p>
        </p:txBody>
      </p:sp>
      <p:sp>
        <p:nvSpPr>
          <p:cNvPr id="542" name="Google Shape;542;p57"/>
          <p:cNvSpPr txBox="1"/>
          <p:nvPr/>
        </p:nvSpPr>
        <p:spPr>
          <a:xfrm>
            <a:off x="6545780" y="4737032"/>
            <a:ext cx="1015158" cy="154775"/>
          </a:xfrm>
          <a:prstGeom prst="rect">
            <a:avLst/>
          </a:prstGeom>
          <a:noFill/>
          <a:ln>
            <a:noFill/>
          </a:ln>
        </p:spPr>
        <p:txBody>
          <a:bodyPr spcFirstLastPara="1" wrap="square" lIns="0" tIns="0" rIns="0" bIns="0" anchor="t" anchorCtr="0">
            <a:noAutofit/>
          </a:bodyPr>
          <a:lstStyle/>
          <a:p>
            <a:pPr marL="25400"/>
            <a:r>
              <a:rPr lang="en" sz="1100"/>
              <a:t>female_house</a:t>
            </a:r>
            <a:endParaRPr sz="1100"/>
          </a:p>
        </p:txBody>
      </p:sp>
    </p:spTree>
  </p:cSld>
  <p:clrMapOvr>
    <a:masterClrMapping/>
  </p:clrMapOvr>
  <p:transition>
    <p:fade thruBlk="1"/>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1"/>
          <p:cNvSpPr txBox="1">
            <a:spLocks noGrp="1"/>
          </p:cNvSpPr>
          <p:nvPr>
            <p:ph type="title"/>
          </p:nvPr>
        </p:nvSpPr>
        <p:spPr>
          <a:xfrm>
            <a:off x="203108" y="984375"/>
            <a:ext cx="8737783" cy="298229"/>
          </a:xfrm>
          <a:prstGeom prst="rect">
            <a:avLst/>
          </a:prstGeom>
          <a:noFill/>
          <a:ln>
            <a:noFill/>
          </a:ln>
        </p:spPr>
        <p:txBody>
          <a:bodyPr spcFirstLastPara="1" wrap="square" lIns="0" tIns="0" rIns="0" bIns="0" anchor="t" anchorCtr="0">
            <a:noAutofit/>
          </a:bodyPr>
          <a:lstStyle/>
          <a:p>
            <a:pPr marL="25400"/>
            <a:r>
              <a:rPr lang="en"/>
              <a:t>Why bother?</a:t>
            </a:r>
            <a:endParaRPr sz="2500"/>
          </a:p>
        </p:txBody>
      </p:sp>
      <p:sp>
        <p:nvSpPr>
          <p:cNvPr id="581" name="Google Shape;581;p61"/>
          <p:cNvSpPr/>
          <p:nvPr/>
        </p:nvSpPr>
        <p:spPr>
          <a:xfrm>
            <a:off x="613276" y="1495063"/>
            <a:ext cx="7913463" cy="122689"/>
          </a:xfrm>
          <a:custGeom>
            <a:avLst/>
            <a:gdLst/>
            <a:ahLst/>
            <a:cxnLst/>
            <a:rect l="l" t="t" r="r" b="b"/>
            <a:pathLst>
              <a:path w="120000" h="120000" extrusionOk="0">
                <a:moveTo>
                  <a:pt x="118470" y="0"/>
                </a:moveTo>
                <a:lnTo>
                  <a:pt x="1527" y="0"/>
                </a:lnTo>
                <a:lnTo>
                  <a:pt x="934" y="5826"/>
                </a:lnTo>
                <a:lnTo>
                  <a:pt x="448" y="21691"/>
                </a:lnTo>
                <a:lnTo>
                  <a:pt x="120" y="45172"/>
                </a:lnTo>
                <a:lnTo>
                  <a:pt x="0" y="73846"/>
                </a:lnTo>
                <a:lnTo>
                  <a:pt x="0" y="119758"/>
                </a:lnTo>
                <a:lnTo>
                  <a:pt x="119998" y="119758"/>
                </a:lnTo>
                <a:lnTo>
                  <a:pt x="119998" y="73846"/>
                </a:lnTo>
                <a:lnTo>
                  <a:pt x="119877" y="45172"/>
                </a:lnTo>
                <a:lnTo>
                  <a:pt x="119549" y="21691"/>
                </a:lnTo>
                <a:lnTo>
                  <a:pt x="119063" y="5826"/>
                </a:lnTo>
                <a:lnTo>
                  <a:pt x="118470"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582" name="Google Shape;582;p61"/>
          <p:cNvSpPr/>
          <p:nvPr/>
        </p:nvSpPr>
        <p:spPr>
          <a:xfrm>
            <a:off x="613276" y="1561088"/>
            <a:ext cx="7913463" cy="908842"/>
          </a:xfrm>
          <a:custGeom>
            <a:avLst/>
            <a:gdLst/>
            <a:ahLst/>
            <a:cxnLst/>
            <a:rect l="l" t="t" r="r" b="b"/>
            <a:pathLst>
              <a:path w="120000" h="120000" extrusionOk="0">
                <a:moveTo>
                  <a:pt x="119998" y="0"/>
                </a:moveTo>
                <a:lnTo>
                  <a:pt x="0" y="0"/>
                </a:lnTo>
                <a:lnTo>
                  <a:pt x="0" y="109923"/>
                </a:lnTo>
                <a:lnTo>
                  <a:pt x="120" y="113794"/>
                </a:lnTo>
                <a:lnTo>
                  <a:pt x="448" y="116964"/>
                </a:lnTo>
                <a:lnTo>
                  <a:pt x="934" y="119106"/>
                </a:lnTo>
                <a:lnTo>
                  <a:pt x="1527" y="119892"/>
                </a:lnTo>
                <a:lnTo>
                  <a:pt x="118470" y="119892"/>
                </a:lnTo>
                <a:lnTo>
                  <a:pt x="119063" y="119106"/>
                </a:lnTo>
                <a:lnTo>
                  <a:pt x="119549" y="116964"/>
                </a:lnTo>
                <a:lnTo>
                  <a:pt x="119877" y="113794"/>
                </a:lnTo>
                <a:lnTo>
                  <a:pt x="119998" y="109923"/>
                </a:lnTo>
                <a:lnTo>
                  <a:pt x="119998"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583" name="Google Shape;583;p61"/>
          <p:cNvSpPr txBox="1"/>
          <p:nvPr/>
        </p:nvSpPr>
        <p:spPr>
          <a:xfrm>
            <a:off x="688848" y="1497701"/>
            <a:ext cx="7762322" cy="3925104"/>
          </a:xfrm>
          <a:prstGeom prst="rect">
            <a:avLst/>
          </a:prstGeom>
          <a:noFill/>
          <a:ln>
            <a:noFill/>
          </a:ln>
        </p:spPr>
        <p:txBody>
          <a:bodyPr spcFirstLastPara="1" wrap="square" lIns="0" tIns="0" rIns="0" bIns="0" anchor="t" anchorCtr="0">
            <a:noAutofit/>
          </a:bodyPr>
          <a:lstStyle/>
          <a:p>
            <a:pPr marL="25400" marR="12700" algn="just">
              <a:lnSpc>
                <a:spcPct val="127600"/>
              </a:lnSpc>
            </a:pPr>
            <a:r>
              <a:rPr lang="en" sz="1800">
                <a:solidFill>
                  <a:srgbClr val="3884B7"/>
                </a:solidFill>
              </a:rPr>
              <a:t>Why bother with another approach for calculating </a:t>
            </a:r>
            <a:r>
              <a:rPr lang="en" sz="1900" i="1">
                <a:solidFill>
                  <a:srgbClr val="3884B7"/>
                </a:solidFill>
                <a:latin typeface="Times New Roman"/>
                <a:ea typeface="Times New Roman"/>
                <a:cs typeface="Times New Roman"/>
                <a:sym typeface="Times New Roman"/>
              </a:rPr>
              <a:t>R</a:t>
            </a:r>
            <a:r>
              <a:rPr lang="en" sz="2200" baseline="30000">
                <a:solidFill>
                  <a:srgbClr val="3884B7"/>
                </a:solidFill>
                <a:latin typeface="Cambria"/>
                <a:ea typeface="Cambria"/>
                <a:cs typeface="Cambria"/>
                <a:sym typeface="Cambria"/>
              </a:rPr>
              <a:t>2 </a:t>
            </a:r>
            <a:r>
              <a:rPr lang="en" sz="1800">
                <a:solidFill>
                  <a:srgbClr val="3884B7"/>
                </a:solidFill>
              </a:rPr>
              <a:t>when we had  a perfectly good way to calculate it as the correlation coefficient  squared?</a:t>
            </a:r>
            <a:endParaRPr sz="1800"/>
          </a:p>
          <a:p>
            <a:endParaRPr sz="1500">
              <a:latin typeface="Times New Roman"/>
              <a:ea typeface="Times New Roman"/>
              <a:cs typeface="Times New Roman"/>
              <a:sym typeface="Times New Roman"/>
            </a:endParaRPr>
          </a:p>
          <a:p>
            <a:pPr marL="520700" marR="381000" indent="-241300">
              <a:lnSpc>
                <a:spcPct val="129899"/>
              </a:lnSpc>
              <a:buClr>
                <a:srgbClr val="22373A"/>
              </a:buClr>
              <a:buSzPts val="1800"/>
              <a:buFont typeface="Lucida Sans"/>
              <a:buChar char="•"/>
            </a:pPr>
            <a:r>
              <a:rPr lang="en" sz="1800" i="1">
                <a:solidFill>
                  <a:srgbClr val="22373A"/>
                </a:solidFill>
              </a:rPr>
              <a:t>For single-predictor linear regression, having three ways to  calculate the same value may seem like overkill.</a:t>
            </a:r>
            <a:endParaRPr sz="1800"/>
          </a:p>
          <a:p>
            <a:pPr marL="520700" marR="139700" indent="-241300">
              <a:lnSpc>
                <a:spcPct val="118000"/>
              </a:lnSpc>
              <a:spcBef>
                <a:spcPts val="200"/>
              </a:spcBef>
              <a:buClr>
                <a:srgbClr val="22373A"/>
              </a:buClr>
              <a:buSzPts val="2200"/>
              <a:buFont typeface="Lucida Sans"/>
              <a:buChar char="•"/>
            </a:pPr>
            <a:r>
              <a:rPr lang="en" sz="1800" i="1">
                <a:solidFill>
                  <a:srgbClr val="22373A"/>
                </a:solidFill>
              </a:rPr>
              <a:t>However, in multiple linear regression, we can’t calculate </a:t>
            </a:r>
            <a:r>
              <a:rPr lang="en" sz="1900" i="1">
                <a:solidFill>
                  <a:srgbClr val="22373A"/>
                </a:solidFill>
                <a:latin typeface="Times New Roman"/>
                <a:ea typeface="Times New Roman"/>
                <a:cs typeface="Times New Roman"/>
                <a:sym typeface="Times New Roman"/>
              </a:rPr>
              <a:t>R</a:t>
            </a:r>
            <a:r>
              <a:rPr lang="en" sz="2200" baseline="30000">
                <a:solidFill>
                  <a:srgbClr val="22373A"/>
                </a:solidFill>
                <a:latin typeface="Cambria"/>
                <a:ea typeface="Cambria"/>
                <a:cs typeface="Cambria"/>
                <a:sym typeface="Cambria"/>
              </a:rPr>
              <a:t>2  </a:t>
            </a:r>
            <a:r>
              <a:rPr lang="en" sz="1800" i="1">
                <a:solidFill>
                  <a:srgbClr val="22373A"/>
                </a:solidFill>
              </a:rPr>
              <a:t>as the square of the correlation between </a:t>
            </a:r>
            <a:r>
              <a:rPr lang="en" sz="1900" i="1">
                <a:solidFill>
                  <a:srgbClr val="22373A"/>
                </a:solidFill>
                <a:latin typeface="Times New Roman"/>
                <a:ea typeface="Times New Roman"/>
                <a:cs typeface="Times New Roman"/>
                <a:sym typeface="Times New Roman"/>
              </a:rPr>
              <a:t>x </a:t>
            </a:r>
            <a:r>
              <a:rPr lang="en" sz="1800" i="1">
                <a:solidFill>
                  <a:srgbClr val="22373A"/>
                </a:solidFill>
              </a:rPr>
              <a:t>and </a:t>
            </a:r>
            <a:r>
              <a:rPr lang="en" sz="1900" i="1">
                <a:solidFill>
                  <a:srgbClr val="22373A"/>
                </a:solidFill>
                <a:latin typeface="Times New Roman"/>
                <a:ea typeface="Times New Roman"/>
                <a:cs typeface="Times New Roman"/>
                <a:sym typeface="Times New Roman"/>
              </a:rPr>
              <a:t>y </a:t>
            </a:r>
            <a:r>
              <a:rPr lang="en" sz="1800" i="1">
                <a:solidFill>
                  <a:srgbClr val="22373A"/>
                </a:solidFill>
              </a:rPr>
              <a:t>because we  have multiple </a:t>
            </a:r>
            <a:r>
              <a:rPr lang="en" sz="1900" i="1">
                <a:solidFill>
                  <a:srgbClr val="22373A"/>
                </a:solidFill>
                <a:latin typeface="Times New Roman"/>
                <a:ea typeface="Times New Roman"/>
                <a:cs typeface="Times New Roman"/>
                <a:sym typeface="Times New Roman"/>
              </a:rPr>
              <a:t>x</a:t>
            </a:r>
            <a:r>
              <a:rPr lang="en" sz="1800" i="1">
                <a:solidFill>
                  <a:srgbClr val="22373A"/>
                </a:solidFill>
              </a:rPr>
              <a:t>s.</a:t>
            </a:r>
            <a:endParaRPr sz="1800"/>
          </a:p>
          <a:p>
            <a:pPr marL="520700" marR="177800" indent="-241300" algn="just">
              <a:lnSpc>
                <a:spcPct val="123700"/>
              </a:lnSpc>
              <a:spcBef>
                <a:spcPts val="300"/>
              </a:spcBef>
              <a:buClr>
                <a:srgbClr val="22373A"/>
              </a:buClr>
              <a:buSzPts val="2200"/>
              <a:buFont typeface="Lucida Sans"/>
              <a:buChar char="•"/>
            </a:pPr>
            <a:r>
              <a:rPr lang="en" sz="1800" i="1">
                <a:solidFill>
                  <a:srgbClr val="22373A"/>
                </a:solidFill>
              </a:rPr>
              <a:t>And next we’ll learn another measure of explained variability,  </a:t>
            </a:r>
            <a:r>
              <a:rPr lang="en" sz="1800" i="1">
                <a:solidFill>
                  <a:srgbClr val="0DA5FF"/>
                </a:solidFill>
              </a:rPr>
              <a:t>adjusted </a:t>
            </a:r>
            <a:r>
              <a:rPr lang="en" sz="1900" i="1">
                <a:solidFill>
                  <a:srgbClr val="0DA5FF"/>
                </a:solidFill>
                <a:latin typeface="Times New Roman"/>
                <a:ea typeface="Times New Roman"/>
                <a:cs typeface="Times New Roman"/>
                <a:sym typeface="Times New Roman"/>
              </a:rPr>
              <a:t>R</a:t>
            </a:r>
            <a:r>
              <a:rPr lang="en" sz="2200" baseline="30000">
                <a:solidFill>
                  <a:srgbClr val="0DA5FF"/>
                </a:solidFill>
                <a:latin typeface="Cambria"/>
                <a:ea typeface="Cambria"/>
                <a:cs typeface="Cambria"/>
                <a:sym typeface="Cambria"/>
              </a:rPr>
              <a:t>2</a:t>
            </a:r>
            <a:r>
              <a:rPr lang="en" sz="1800" i="1">
                <a:solidFill>
                  <a:srgbClr val="22373A"/>
                </a:solidFill>
              </a:rPr>
              <a:t>, that requires the use of the third approach, ratio of explained and unexplained variability.</a:t>
            </a:r>
            <a:endParaRPr sz="1800"/>
          </a:p>
        </p:txBody>
      </p:sp>
      <p:sp>
        <p:nvSpPr>
          <p:cNvPr id="584" name="Google Shape;584;p61"/>
          <p:cNvSpPr txBox="1"/>
          <p:nvPr/>
        </p:nvSpPr>
        <p:spPr>
          <a:xfrm>
            <a:off x="8678108" y="5640562"/>
            <a:ext cx="263236" cy="181202"/>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22</a:t>
            </a:r>
            <a:endParaRPr/>
          </a:p>
        </p:txBody>
      </p:sp>
    </p:spTree>
    <p:extLst>
      <p:ext uri="{BB962C8B-B14F-4D97-AF65-F5344CB8AC3E}">
        <p14:creationId xmlns:p14="http://schemas.microsoft.com/office/powerpoint/2010/main" val="1206490076"/>
      </p:ext>
    </p:extLst>
  </p:cSld>
  <p:clrMapOvr>
    <a:masterClrMapping/>
  </p:clrMapOvr>
  <p:transition>
    <p:fade thruBlk="1"/>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4"/>
          <p:cNvSpPr/>
          <p:nvPr/>
        </p:nvSpPr>
        <p:spPr>
          <a:xfrm>
            <a:off x="1" y="857250"/>
            <a:ext cx="9140221" cy="5136892"/>
          </a:xfrm>
          <a:custGeom>
            <a:avLst/>
            <a:gdLst/>
            <a:ahLst/>
            <a:cxnLst/>
            <a:rect l="l" t="t" r="r" b="b"/>
            <a:pathLst>
              <a:path w="120000" h="120000" extrusionOk="0">
                <a:moveTo>
                  <a:pt x="0" y="119989"/>
                </a:moveTo>
                <a:lnTo>
                  <a:pt x="119995" y="119989"/>
                </a:lnTo>
                <a:lnTo>
                  <a:pt x="119995" y="0"/>
                </a:lnTo>
                <a:lnTo>
                  <a:pt x="0" y="0"/>
                </a:lnTo>
                <a:lnTo>
                  <a:pt x="0" y="119989"/>
                </a:lnTo>
                <a:close/>
              </a:path>
            </a:pathLst>
          </a:custGeom>
          <a:solidFill>
            <a:srgbClr val="F9F9F9"/>
          </a:solidFill>
          <a:ln>
            <a:noFill/>
          </a:ln>
        </p:spPr>
        <p:txBody>
          <a:bodyPr spcFirstLastPara="1" wrap="square" lIns="0" tIns="0" rIns="0" bIns="0" anchor="t" anchorCtr="0">
            <a:noAutofit/>
          </a:bodyPr>
          <a:lstStyle/>
          <a:p>
            <a:endParaRPr sz="3300"/>
          </a:p>
        </p:txBody>
      </p:sp>
      <p:sp>
        <p:nvSpPr>
          <p:cNvPr id="604" name="Google Shape;604;p64"/>
          <p:cNvSpPr/>
          <p:nvPr/>
        </p:nvSpPr>
        <p:spPr>
          <a:xfrm>
            <a:off x="613276" y="898983"/>
            <a:ext cx="7913463" cy="122689"/>
          </a:xfrm>
          <a:custGeom>
            <a:avLst/>
            <a:gdLst/>
            <a:ahLst/>
            <a:cxnLst/>
            <a:rect l="l" t="t" r="r" b="b"/>
            <a:pathLst>
              <a:path w="120000" h="120000" extrusionOk="0">
                <a:moveTo>
                  <a:pt x="118470" y="0"/>
                </a:moveTo>
                <a:lnTo>
                  <a:pt x="1527" y="0"/>
                </a:lnTo>
                <a:lnTo>
                  <a:pt x="934" y="5826"/>
                </a:lnTo>
                <a:lnTo>
                  <a:pt x="448" y="21691"/>
                </a:lnTo>
                <a:lnTo>
                  <a:pt x="120" y="45172"/>
                </a:lnTo>
                <a:lnTo>
                  <a:pt x="0" y="73846"/>
                </a:lnTo>
                <a:lnTo>
                  <a:pt x="0" y="119758"/>
                </a:lnTo>
                <a:lnTo>
                  <a:pt x="119998" y="119758"/>
                </a:lnTo>
                <a:lnTo>
                  <a:pt x="119998" y="73846"/>
                </a:lnTo>
                <a:lnTo>
                  <a:pt x="119877" y="45172"/>
                </a:lnTo>
                <a:lnTo>
                  <a:pt x="119549" y="21691"/>
                </a:lnTo>
                <a:lnTo>
                  <a:pt x="119063" y="5826"/>
                </a:lnTo>
                <a:lnTo>
                  <a:pt x="118470"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605" name="Google Shape;605;p64"/>
          <p:cNvSpPr/>
          <p:nvPr/>
        </p:nvSpPr>
        <p:spPr>
          <a:xfrm>
            <a:off x="613276" y="965000"/>
            <a:ext cx="7913463" cy="582301"/>
          </a:xfrm>
          <a:custGeom>
            <a:avLst/>
            <a:gdLst/>
            <a:ahLst/>
            <a:cxnLst/>
            <a:rect l="l" t="t" r="r" b="b"/>
            <a:pathLst>
              <a:path w="120000" h="120000" extrusionOk="0">
                <a:moveTo>
                  <a:pt x="119998" y="0"/>
                </a:moveTo>
                <a:lnTo>
                  <a:pt x="0" y="0"/>
                </a:lnTo>
                <a:lnTo>
                  <a:pt x="0" y="104442"/>
                </a:lnTo>
                <a:lnTo>
                  <a:pt x="120" y="110484"/>
                </a:lnTo>
                <a:lnTo>
                  <a:pt x="448" y="115431"/>
                </a:lnTo>
                <a:lnTo>
                  <a:pt x="934" y="118774"/>
                </a:lnTo>
                <a:lnTo>
                  <a:pt x="1527" y="120001"/>
                </a:lnTo>
                <a:lnTo>
                  <a:pt x="118470" y="120001"/>
                </a:lnTo>
                <a:lnTo>
                  <a:pt x="119063" y="118774"/>
                </a:lnTo>
                <a:lnTo>
                  <a:pt x="119549" y="115431"/>
                </a:lnTo>
                <a:lnTo>
                  <a:pt x="119877" y="110484"/>
                </a:lnTo>
                <a:lnTo>
                  <a:pt x="119998" y="104442"/>
                </a:lnTo>
                <a:lnTo>
                  <a:pt x="119998"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606" name="Google Shape;606;p64"/>
          <p:cNvSpPr txBox="1">
            <a:spLocks noGrp="1"/>
          </p:cNvSpPr>
          <p:nvPr>
            <p:ph type="title"/>
          </p:nvPr>
        </p:nvSpPr>
        <p:spPr>
          <a:xfrm>
            <a:off x="688848" y="892848"/>
            <a:ext cx="7762322" cy="610614"/>
          </a:xfrm>
          <a:prstGeom prst="rect">
            <a:avLst/>
          </a:prstGeom>
          <a:noFill/>
          <a:ln>
            <a:noFill/>
          </a:ln>
        </p:spPr>
        <p:txBody>
          <a:bodyPr spcFirstLastPara="1" wrap="square" lIns="0" tIns="0" rIns="0" bIns="0" anchor="t" anchorCtr="0">
            <a:noAutofit/>
          </a:bodyPr>
          <a:lstStyle/>
          <a:p>
            <a:pPr marL="25400" marR="12700">
              <a:lnSpc>
                <a:spcPct val="118000"/>
              </a:lnSpc>
            </a:pPr>
            <a:r>
              <a:rPr lang="en" sz="1800" b="0" dirty="0">
                <a:solidFill>
                  <a:srgbClr val="3884B7"/>
                </a:solidFill>
              </a:rPr>
              <a:t>Does adding the variable </a:t>
            </a:r>
            <a:r>
              <a:rPr lang="en" sz="1900" b="0" dirty="0">
                <a:solidFill>
                  <a:srgbClr val="3884B7"/>
                </a:solidFill>
              </a:rPr>
              <a:t>white </a:t>
            </a:r>
            <a:r>
              <a:rPr lang="en" sz="1800" b="0" dirty="0">
                <a:solidFill>
                  <a:srgbClr val="3884B7"/>
                </a:solidFill>
              </a:rPr>
              <a:t>to the model add valuable information that wasn’t provided by </a:t>
            </a:r>
            <a:r>
              <a:rPr lang="en" sz="1900" b="0" dirty="0" err="1">
                <a:solidFill>
                  <a:srgbClr val="3884B7"/>
                </a:solidFill>
              </a:rPr>
              <a:t>female_house</a:t>
            </a:r>
            <a:r>
              <a:rPr lang="en" sz="1800" b="0" dirty="0">
                <a:solidFill>
                  <a:srgbClr val="3884B7"/>
                </a:solidFill>
              </a:rPr>
              <a:t>?</a:t>
            </a:r>
            <a:endParaRPr sz="1800" dirty="0"/>
          </a:p>
        </p:txBody>
      </p:sp>
      <p:sp>
        <p:nvSpPr>
          <p:cNvPr id="607" name="Google Shape;607;p64"/>
          <p:cNvSpPr/>
          <p:nvPr/>
        </p:nvSpPr>
        <p:spPr>
          <a:xfrm>
            <a:off x="1848475" y="2004772"/>
            <a:ext cx="5483597" cy="254236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3300"/>
          </a:p>
        </p:txBody>
      </p:sp>
      <p:sp>
        <p:nvSpPr>
          <p:cNvPr id="608" name="Google Shape;608;p64"/>
          <p:cNvSpPr txBox="1"/>
          <p:nvPr/>
        </p:nvSpPr>
        <p:spPr>
          <a:xfrm>
            <a:off x="2112779" y="2247703"/>
            <a:ext cx="500023" cy="142508"/>
          </a:xfrm>
          <a:prstGeom prst="rect">
            <a:avLst/>
          </a:prstGeom>
          <a:noFill/>
          <a:ln>
            <a:noFill/>
          </a:ln>
        </p:spPr>
        <p:txBody>
          <a:bodyPr spcFirstLastPara="1" wrap="square" lIns="0" tIns="0" rIns="0" bIns="0" anchor="t" anchorCtr="0">
            <a:noAutofit/>
          </a:bodyPr>
          <a:lstStyle/>
          <a:p>
            <a:pPr marL="25400"/>
            <a:r>
              <a:rPr lang="en" sz="1000"/>
              <a:t>poverty</a:t>
            </a:r>
            <a:endParaRPr sz="1000"/>
          </a:p>
        </p:txBody>
      </p:sp>
      <p:sp>
        <p:nvSpPr>
          <p:cNvPr id="609" name="Google Shape;609;p64"/>
          <p:cNvSpPr txBox="1"/>
          <p:nvPr/>
        </p:nvSpPr>
        <p:spPr>
          <a:xfrm>
            <a:off x="2957389" y="1917232"/>
            <a:ext cx="1065540" cy="76445"/>
          </a:xfrm>
          <a:prstGeom prst="rect">
            <a:avLst/>
          </a:prstGeom>
          <a:noFill/>
          <a:ln>
            <a:noFill/>
          </a:ln>
        </p:spPr>
        <p:txBody>
          <a:bodyPr spcFirstLastPara="1" wrap="square" lIns="0" tIns="0" rIns="0" bIns="0" anchor="t" anchorCtr="0">
            <a:noAutofit/>
          </a:bodyPr>
          <a:lstStyle/>
          <a:p>
            <a:pPr marL="25400"/>
            <a:r>
              <a:rPr lang="en" sz="500"/>
              <a:t>40    50    60    70    80    90 100</a:t>
            </a:r>
            <a:endParaRPr sz="500"/>
          </a:p>
        </p:txBody>
      </p:sp>
      <p:sp>
        <p:nvSpPr>
          <p:cNvPr id="610" name="Google Shape;610;p64"/>
          <p:cNvSpPr txBox="1"/>
          <p:nvPr/>
        </p:nvSpPr>
        <p:spPr>
          <a:xfrm>
            <a:off x="5314883" y="1917232"/>
            <a:ext cx="127210" cy="76445"/>
          </a:xfrm>
          <a:prstGeom prst="rect">
            <a:avLst/>
          </a:prstGeom>
          <a:noFill/>
          <a:ln>
            <a:noFill/>
          </a:ln>
        </p:spPr>
        <p:txBody>
          <a:bodyPr spcFirstLastPara="1" wrap="square" lIns="0" tIns="0" rIns="0" bIns="0" anchor="t" anchorCtr="0">
            <a:noAutofit/>
          </a:bodyPr>
          <a:lstStyle/>
          <a:p>
            <a:pPr marL="25400"/>
            <a:r>
              <a:rPr lang="en" sz="500"/>
              <a:t>80</a:t>
            </a:r>
            <a:endParaRPr sz="500"/>
          </a:p>
        </p:txBody>
      </p:sp>
      <p:sp>
        <p:nvSpPr>
          <p:cNvPr id="611" name="Google Shape;611;p64"/>
          <p:cNvSpPr txBox="1"/>
          <p:nvPr/>
        </p:nvSpPr>
        <p:spPr>
          <a:xfrm>
            <a:off x="5632439" y="1917232"/>
            <a:ext cx="127210" cy="76445"/>
          </a:xfrm>
          <a:prstGeom prst="rect">
            <a:avLst/>
          </a:prstGeom>
          <a:noFill/>
          <a:ln>
            <a:noFill/>
          </a:ln>
        </p:spPr>
        <p:txBody>
          <a:bodyPr spcFirstLastPara="1" wrap="square" lIns="0" tIns="0" rIns="0" bIns="0" anchor="t" anchorCtr="0">
            <a:noAutofit/>
          </a:bodyPr>
          <a:lstStyle/>
          <a:p>
            <a:pPr marL="25400"/>
            <a:r>
              <a:rPr lang="en" sz="500"/>
              <a:t>85</a:t>
            </a:r>
            <a:endParaRPr sz="500"/>
          </a:p>
        </p:txBody>
      </p:sp>
      <p:sp>
        <p:nvSpPr>
          <p:cNvPr id="612" name="Google Shape;612;p64"/>
          <p:cNvSpPr txBox="1"/>
          <p:nvPr/>
        </p:nvSpPr>
        <p:spPr>
          <a:xfrm>
            <a:off x="5950080" y="1917232"/>
            <a:ext cx="127210" cy="76445"/>
          </a:xfrm>
          <a:prstGeom prst="rect">
            <a:avLst/>
          </a:prstGeom>
          <a:noFill/>
          <a:ln>
            <a:noFill/>
          </a:ln>
        </p:spPr>
        <p:txBody>
          <a:bodyPr spcFirstLastPara="1" wrap="square" lIns="0" tIns="0" rIns="0" bIns="0" anchor="t" anchorCtr="0">
            <a:noAutofit/>
          </a:bodyPr>
          <a:lstStyle/>
          <a:p>
            <a:pPr marL="25400"/>
            <a:r>
              <a:rPr lang="en" sz="500"/>
              <a:t>90</a:t>
            </a:r>
            <a:endParaRPr sz="500"/>
          </a:p>
        </p:txBody>
      </p:sp>
      <p:sp>
        <p:nvSpPr>
          <p:cNvPr id="613" name="Google Shape;613;p64"/>
          <p:cNvSpPr txBox="1"/>
          <p:nvPr/>
        </p:nvSpPr>
        <p:spPr>
          <a:xfrm rot="-5400000">
            <a:off x="7112799" y="2252984"/>
            <a:ext cx="602120" cy="119653"/>
          </a:xfrm>
          <a:prstGeom prst="rect">
            <a:avLst/>
          </a:prstGeom>
          <a:noFill/>
          <a:ln>
            <a:noFill/>
          </a:ln>
        </p:spPr>
        <p:txBody>
          <a:bodyPr spcFirstLastPara="1" wrap="square" lIns="0" tIns="16125" rIns="0" bIns="0" anchor="t" anchorCtr="0">
            <a:noAutofit/>
          </a:bodyPr>
          <a:lstStyle/>
          <a:p>
            <a:pPr marL="25400"/>
            <a:r>
              <a:rPr lang="en" sz="500"/>
              <a:t>6    8   10         14         18</a:t>
            </a:r>
            <a:endParaRPr sz="500"/>
          </a:p>
        </p:txBody>
      </p:sp>
      <p:sp>
        <p:nvSpPr>
          <p:cNvPr id="614" name="Google Shape;614;p64"/>
          <p:cNvSpPr/>
          <p:nvPr/>
        </p:nvSpPr>
        <p:spPr>
          <a:xfrm>
            <a:off x="1810986" y="3136434"/>
            <a:ext cx="41564" cy="0"/>
          </a:xfrm>
          <a:custGeom>
            <a:avLst/>
            <a:gdLst/>
            <a:ahLst/>
            <a:cxnLst/>
            <a:rect l="l" t="t" r="r" b="b"/>
            <a:pathLst>
              <a:path w="120000" h="120000" extrusionOk="0">
                <a:moveTo>
                  <a:pt x="117508" y="0"/>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15" name="Google Shape;615;p64"/>
          <p:cNvSpPr/>
          <p:nvPr/>
        </p:nvSpPr>
        <p:spPr>
          <a:xfrm>
            <a:off x="1810986" y="3049372"/>
            <a:ext cx="41564" cy="0"/>
          </a:xfrm>
          <a:custGeom>
            <a:avLst/>
            <a:gdLst/>
            <a:ahLst/>
            <a:cxnLst/>
            <a:rect l="l" t="t" r="r" b="b"/>
            <a:pathLst>
              <a:path w="120000" h="120000" extrusionOk="0">
                <a:moveTo>
                  <a:pt x="117508" y="0"/>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16" name="Google Shape;616;p64"/>
          <p:cNvSpPr/>
          <p:nvPr/>
        </p:nvSpPr>
        <p:spPr>
          <a:xfrm>
            <a:off x="1810986" y="2962372"/>
            <a:ext cx="41564" cy="0"/>
          </a:xfrm>
          <a:custGeom>
            <a:avLst/>
            <a:gdLst/>
            <a:ahLst/>
            <a:cxnLst/>
            <a:rect l="l" t="t" r="r" b="b"/>
            <a:pathLst>
              <a:path w="120000" h="120000" extrusionOk="0">
                <a:moveTo>
                  <a:pt x="117508" y="0"/>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17" name="Google Shape;617;p64"/>
          <p:cNvSpPr/>
          <p:nvPr/>
        </p:nvSpPr>
        <p:spPr>
          <a:xfrm>
            <a:off x="1810986" y="2875309"/>
            <a:ext cx="41564" cy="0"/>
          </a:xfrm>
          <a:custGeom>
            <a:avLst/>
            <a:gdLst/>
            <a:ahLst/>
            <a:cxnLst/>
            <a:rect l="l" t="t" r="r" b="b"/>
            <a:pathLst>
              <a:path w="120000" h="120000" extrusionOk="0">
                <a:moveTo>
                  <a:pt x="117508" y="0"/>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18" name="Google Shape;618;p64"/>
          <p:cNvSpPr/>
          <p:nvPr/>
        </p:nvSpPr>
        <p:spPr>
          <a:xfrm>
            <a:off x="1810986" y="2788245"/>
            <a:ext cx="41564" cy="0"/>
          </a:xfrm>
          <a:custGeom>
            <a:avLst/>
            <a:gdLst/>
            <a:ahLst/>
            <a:cxnLst/>
            <a:rect l="l" t="t" r="r" b="b"/>
            <a:pathLst>
              <a:path w="120000" h="120000" extrusionOk="0">
                <a:moveTo>
                  <a:pt x="117508" y="0"/>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19" name="Google Shape;619;p64"/>
          <p:cNvSpPr txBox="1"/>
          <p:nvPr/>
        </p:nvSpPr>
        <p:spPr>
          <a:xfrm rot="-5400000">
            <a:off x="1685349" y="3163896"/>
            <a:ext cx="95320" cy="119653"/>
          </a:xfrm>
          <a:prstGeom prst="rect">
            <a:avLst/>
          </a:prstGeom>
          <a:noFill/>
          <a:ln>
            <a:noFill/>
          </a:ln>
        </p:spPr>
        <p:txBody>
          <a:bodyPr spcFirstLastPara="1" wrap="square" lIns="0" tIns="16125" rIns="0" bIns="0" anchor="t" anchorCtr="0">
            <a:noAutofit/>
          </a:bodyPr>
          <a:lstStyle/>
          <a:p>
            <a:pPr marL="25400"/>
            <a:r>
              <a:rPr lang="en" sz="500"/>
              <a:t>40</a:t>
            </a:r>
            <a:endParaRPr sz="500"/>
          </a:p>
        </p:txBody>
      </p:sp>
      <p:sp>
        <p:nvSpPr>
          <p:cNvPr id="620" name="Google Shape;620;p64"/>
          <p:cNvSpPr txBox="1"/>
          <p:nvPr/>
        </p:nvSpPr>
        <p:spPr>
          <a:xfrm rot="-5400000">
            <a:off x="1685349" y="2989768"/>
            <a:ext cx="95320" cy="119653"/>
          </a:xfrm>
          <a:prstGeom prst="rect">
            <a:avLst/>
          </a:prstGeom>
          <a:noFill/>
          <a:ln>
            <a:noFill/>
          </a:ln>
        </p:spPr>
        <p:txBody>
          <a:bodyPr spcFirstLastPara="1" wrap="square" lIns="0" tIns="16125" rIns="0" bIns="0" anchor="t" anchorCtr="0">
            <a:noAutofit/>
          </a:bodyPr>
          <a:lstStyle/>
          <a:p>
            <a:pPr marL="25400"/>
            <a:r>
              <a:rPr lang="en" sz="500"/>
              <a:t>60</a:t>
            </a:r>
            <a:endParaRPr sz="500"/>
          </a:p>
        </p:txBody>
      </p:sp>
      <p:sp>
        <p:nvSpPr>
          <p:cNvPr id="621" name="Google Shape;621;p64"/>
          <p:cNvSpPr txBox="1"/>
          <p:nvPr/>
        </p:nvSpPr>
        <p:spPr>
          <a:xfrm rot="-5400000">
            <a:off x="1685349" y="2815706"/>
            <a:ext cx="95320" cy="119653"/>
          </a:xfrm>
          <a:prstGeom prst="rect">
            <a:avLst/>
          </a:prstGeom>
          <a:noFill/>
          <a:ln>
            <a:noFill/>
          </a:ln>
        </p:spPr>
        <p:txBody>
          <a:bodyPr spcFirstLastPara="1" wrap="square" lIns="0" tIns="16125" rIns="0" bIns="0" anchor="t" anchorCtr="0">
            <a:noAutofit/>
          </a:bodyPr>
          <a:lstStyle/>
          <a:p>
            <a:pPr marL="25400"/>
            <a:r>
              <a:rPr lang="en" sz="500"/>
              <a:t>80</a:t>
            </a:r>
            <a:endParaRPr sz="500"/>
          </a:p>
        </p:txBody>
      </p:sp>
      <p:sp>
        <p:nvSpPr>
          <p:cNvPr id="622" name="Google Shape;622;p64"/>
          <p:cNvSpPr txBox="1"/>
          <p:nvPr/>
        </p:nvSpPr>
        <p:spPr>
          <a:xfrm rot="-5400000">
            <a:off x="1671194" y="2641488"/>
            <a:ext cx="123633" cy="119653"/>
          </a:xfrm>
          <a:prstGeom prst="rect">
            <a:avLst/>
          </a:prstGeom>
          <a:noFill/>
          <a:ln>
            <a:noFill/>
          </a:ln>
        </p:spPr>
        <p:txBody>
          <a:bodyPr spcFirstLastPara="1" wrap="square" lIns="0" tIns="16125" rIns="0" bIns="0" anchor="t" anchorCtr="0">
            <a:noAutofit/>
          </a:bodyPr>
          <a:lstStyle/>
          <a:p>
            <a:pPr marL="25400"/>
            <a:r>
              <a:rPr lang="en" sz="500"/>
              <a:t>100</a:t>
            </a:r>
            <a:endParaRPr sz="500"/>
          </a:p>
        </p:txBody>
      </p:sp>
      <p:sp>
        <p:nvSpPr>
          <p:cNvPr id="623" name="Google Shape;623;p64"/>
          <p:cNvSpPr txBox="1"/>
          <p:nvPr/>
        </p:nvSpPr>
        <p:spPr>
          <a:xfrm>
            <a:off x="1851688" y="2679674"/>
            <a:ext cx="1022717" cy="581357"/>
          </a:xfrm>
          <a:prstGeom prst="rect">
            <a:avLst/>
          </a:prstGeom>
          <a:solidFill>
            <a:srgbClr val="F9F9F9"/>
          </a:solid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500">
              <a:latin typeface="Times New Roman"/>
              <a:ea typeface="Times New Roman"/>
              <a:cs typeface="Times New Roman"/>
              <a:sym typeface="Times New Roman"/>
            </a:endParaRPr>
          </a:p>
          <a:p>
            <a:endParaRPr sz="500">
              <a:latin typeface="Times New Roman"/>
              <a:ea typeface="Times New Roman"/>
              <a:cs typeface="Times New Roman"/>
              <a:sym typeface="Times New Roman"/>
            </a:endParaRPr>
          </a:p>
          <a:p>
            <a:endParaRPr sz="500">
              <a:latin typeface="Times New Roman"/>
              <a:ea typeface="Times New Roman"/>
              <a:cs typeface="Times New Roman"/>
              <a:sym typeface="Times New Roman"/>
            </a:endParaRPr>
          </a:p>
          <a:p>
            <a:pPr algn="ctr">
              <a:spcBef>
                <a:spcPts val="500"/>
              </a:spcBef>
            </a:pPr>
            <a:r>
              <a:rPr lang="en" sz="500"/>
              <a:t>−0.20</a:t>
            </a:r>
            <a:endParaRPr sz="500"/>
          </a:p>
        </p:txBody>
      </p:sp>
      <p:sp>
        <p:nvSpPr>
          <p:cNvPr id="624" name="Google Shape;624;p64"/>
          <p:cNvSpPr txBox="1"/>
          <p:nvPr/>
        </p:nvSpPr>
        <p:spPr>
          <a:xfrm>
            <a:off x="3132620" y="2894321"/>
            <a:ext cx="667537" cy="142508"/>
          </a:xfrm>
          <a:prstGeom prst="rect">
            <a:avLst/>
          </a:prstGeom>
          <a:noFill/>
          <a:ln>
            <a:noFill/>
          </a:ln>
        </p:spPr>
        <p:txBody>
          <a:bodyPr spcFirstLastPara="1" wrap="square" lIns="0" tIns="0" rIns="0" bIns="0" anchor="t" anchorCtr="0">
            <a:noAutofit/>
          </a:bodyPr>
          <a:lstStyle/>
          <a:p>
            <a:pPr marL="25400"/>
            <a:r>
              <a:rPr lang="en" sz="1000"/>
              <a:t>metro_res</a:t>
            </a:r>
            <a:endParaRPr sz="1000"/>
          </a:p>
        </p:txBody>
      </p:sp>
      <p:sp>
        <p:nvSpPr>
          <p:cNvPr id="625" name="Google Shape;625;p64"/>
          <p:cNvSpPr txBox="1"/>
          <p:nvPr/>
        </p:nvSpPr>
        <p:spPr>
          <a:xfrm>
            <a:off x="1851688" y="3321733"/>
            <a:ext cx="1022717" cy="581357"/>
          </a:xfrm>
          <a:prstGeom prst="rect">
            <a:avLst/>
          </a:prstGeom>
          <a:solidFill>
            <a:srgbClr val="F9F9F9"/>
          </a:solid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00">
              <a:latin typeface="Times New Roman"/>
              <a:ea typeface="Times New Roman"/>
              <a:cs typeface="Times New Roman"/>
              <a:sym typeface="Times New Roman"/>
            </a:endParaRPr>
          </a:p>
          <a:p>
            <a:pPr>
              <a:spcBef>
                <a:spcPts val="100"/>
              </a:spcBef>
            </a:pPr>
            <a:endParaRPr sz="900">
              <a:latin typeface="Times New Roman"/>
              <a:ea typeface="Times New Roman"/>
              <a:cs typeface="Times New Roman"/>
              <a:sym typeface="Times New Roman"/>
            </a:endParaRPr>
          </a:p>
          <a:p>
            <a:pPr algn="ctr"/>
            <a:r>
              <a:rPr lang="en" sz="900"/>
              <a:t>−0.31</a:t>
            </a:r>
            <a:endParaRPr sz="900"/>
          </a:p>
        </p:txBody>
      </p:sp>
      <p:sp>
        <p:nvSpPr>
          <p:cNvPr id="626" name="Google Shape;626;p64"/>
          <p:cNvSpPr txBox="1"/>
          <p:nvPr/>
        </p:nvSpPr>
        <p:spPr>
          <a:xfrm>
            <a:off x="2955246" y="3321733"/>
            <a:ext cx="1022717" cy="581357"/>
          </a:xfrm>
          <a:prstGeom prst="rect">
            <a:avLst/>
          </a:prstGeom>
          <a:solidFill>
            <a:srgbClr val="F9F9F9"/>
          </a:solid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1100">
              <a:latin typeface="Times New Roman"/>
              <a:ea typeface="Times New Roman"/>
              <a:cs typeface="Times New Roman"/>
              <a:sym typeface="Times New Roman"/>
            </a:endParaRPr>
          </a:p>
          <a:p>
            <a:pPr marL="292100" indent="-12700">
              <a:spcBef>
                <a:spcPts val="900"/>
              </a:spcBef>
            </a:pPr>
            <a:r>
              <a:rPr lang="en" sz="1000"/>
              <a:t>−0.34</a:t>
            </a:r>
            <a:endParaRPr sz="1000"/>
          </a:p>
        </p:txBody>
      </p:sp>
      <p:sp>
        <p:nvSpPr>
          <p:cNvPr id="627" name="Google Shape;627;p64"/>
          <p:cNvSpPr txBox="1"/>
          <p:nvPr/>
        </p:nvSpPr>
        <p:spPr>
          <a:xfrm>
            <a:off x="4384756" y="3544470"/>
            <a:ext cx="371554" cy="142508"/>
          </a:xfrm>
          <a:prstGeom prst="rect">
            <a:avLst/>
          </a:prstGeom>
          <a:noFill/>
          <a:ln>
            <a:noFill/>
          </a:ln>
        </p:spPr>
        <p:txBody>
          <a:bodyPr spcFirstLastPara="1" wrap="square" lIns="0" tIns="0" rIns="0" bIns="0" anchor="t" anchorCtr="0">
            <a:noAutofit/>
          </a:bodyPr>
          <a:lstStyle/>
          <a:p>
            <a:pPr marL="25400"/>
            <a:r>
              <a:rPr lang="en" sz="1000"/>
              <a:t>white</a:t>
            </a:r>
            <a:endParaRPr sz="1000"/>
          </a:p>
        </p:txBody>
      </p:sp>
      <p:sp>
        <p:nvSpPr>
          <p:cNvPr id="628" name="Google Shape;628;p64"/>
          <p:cNvSpPr txBox="1"/>
          <p:nvPr/>
        </p:nvSpPr>
        <p:spPr>
          <a:xfrm rot="-5400000">
            <a:off x="7139697" y="3563755"/>
            <a:ext cx="548325" cy="119653"/>
          </a:xfrm>
          <a:prstGeom prst="rect">
            <a:avLst/>
          </a:prstGeom>
          <a:noFill/>
          <a:ln>
            <a:noFill/>
          </a:ln>
        </p:spPr>
        <p:txBody>
          <a:bodyPr spcFirstLastPara="1" wrap="square" lIns="0" tIns="16125" rIns="0" bIns="0" anchor="t" anchorCtr="0">
            <a:noAutofit/>
          </a:bodyPr>
          <a:lstStyle/>
          <a:p>
            <a:pPr marL="25400"/>
            <a:r>
              <a:rPr lang="en" sz="500"/>
              <a:t>30       50       70       90</a:t>
            </a:r>
            <a:endParaRPr sz="500"/>
          </a:p>
        </p:txBody>
      </p:sp>
      <p:sp>
        <p:nvSpPr>
          <p:cNvPr id="629" name="Google Shape;629;p64"/>
          <p:cNvSpPr/>
          <p:nvPr/>
        </p:nvSpPr>
        <p:spPr>
          <a:xfrm>
            <a:off x="1810986" y="4422096"/>
            <a:ext cx="41564" cy="0"/>
          </a:xfrm>
          <a:custGeom>
            <a:avLst/>
            <a:gdLst/>
            <a:ahLst/>
            <a:cxnLst/>
            <a:rect l="l" t="t" r="r" b="b"/>
            <a:pathLst>
              <a:path w="120000" h="120000" extrusionOk="0">
                <a:moveTo>
                  <a:pt x="117508" y="0"/>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30" name="Google Shape;630;p64"/>
          <p:cNvSpPr/>
          <p:nvPr/>
        </p:nvSpPr>
        <p:spPr>
          <a:xfrm>
            <a:off x="1810986" y="4241611"/>
            <a:ext cx="41564" cy="0"/>
          </a:xfrm>
          <a:custGeom>
            <a:avLst/>
            <a:gdLst/>
            <a:ahLst/>
            <a:cxnLst/>
            <a:rect l="l" t="t" r="r" b="b"/>
            <a:pathLst>
              <a:path w="120000" h="120000" extrusionOk="0">
                <a:moveTo>
                  <a:pt x="117508" y="0"/>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31" name="Google Shape;631;p64"/>
          <p:cNvSpPr/>
          <p:nvPr/>
        </p:nvSpPr>
        <p:spPr>
          <a:xfrm>
            <a:off x="1810986" y="4061064"/>
            <a:ext cx="41564" cy="0"/>
          </a:xfrm>
          <a:custGeom>
            <a:avLst/>
            <a:gdLst/>
            <a:ahLst/>
            <a:cxnLst/>
            <a:rect l="l" t="t" r="r" b="b"/>
            <a:pathLst>
              <a:path w="120000" h="120000" extrusionOk="0">
                <a:moveTo>
                  <a:pt x="117508" y="0"/>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32" name="Google Shape;632;p64"/>
          <p:cNvSpPr txBox="1"/>
          <p:nvPr/>
        </p:nvSpPr>
        <p:spPr>
          <a:xfrm rot="-5400000">
            <a:off x="1685349" y="4362492"/>
            <a:ext cx="95320" cy="119653"/>
          </a:xfrm>
          <a:prstGeom prst="rect">
            <a:avLst/>
          </a:prstGeom>
          <a:noFill/>
          <a:ln>
            <a:noFill/>
          </a:ln>
        </p:spPr>
        <p:txBody>
          <a:bodyPr spcFirstLastPara="1" wrap="square" lIns="0" tIns="16125" rIns="0" bIns="0" anchor="t" anchorCtr="0">
            <a:noAutofit/>
          </a:bodyPr>
          <a:lstStyle/>
          <a:p>
            <a:pPr marL="25400"/>
            <a:r>
              <a:rPr lang="en" sz="500"/>
              <a:t>80</a:t>
            </a:r>
            <a:endParaRPr sz="500"/>
          </a:p>
        </p:txBody>
      </p:sp>
      <p:sp>
        <p:nvSpPr>
          <p:cNvPr id="633" name="Google Shape;633;p64"/>
          <p:cNvSpPr txBox="1"/>
          <p:nvPr/>
        </p:nvSpPr>
        <p:spPr>
          <a:xfrm rot="-5400000">
            <a:off x="1685349" y="4181946"/>
            <a:ext cx="95320" cy="119653"/>
          </a:xfrm>
          <a:prstGeom prst="rect">
            <a:avLst/>
          </a:prstGeom>
          <a:noFill/>
          <a:ln>
            <a:noFill/>
          </a:ln>
        </p:spPr>
        <p:txBody>
          <a:bodyPr spcFirstLastPara="1" wrap="square" lIns="0" tIns="16125" rIns="0" bIns="0" anchor="t" anchorCtr="0">
            <a:noAutofit/>
          </a:bodyPr>
          <a:lstStyle/>
          <a:p>
            <a:pPr marL="25400"/>
            <a:r>
              <a:rPr lang="en" sz="500"/>
              <a:t>85</a:t>
            </a:r>
            <a:endParaRPr sz="500"/>
          </a:p>
        </p:txBody>
      </p:sp>
      <p:sp>
        <p:nvSpPr>
          <p:cNvPr id="634" name="Google Shape;634;p64"/>
          <p:cNvSpPr txBox="1"/>
          <p:nvPr/>
        </p:nvSpPr>
        <p:spPr>
          <a:xfrm rot="-5400000">
            <a:off x="1685349" y="4001463"/>
            <a:ext cx="95320" cy="119653"/>
          </a:xfrm>
          <a:prstGeom prst="rect">
            <a:avLst/>
          </a:prstGeom>
          <a:noFill/>
          <a:ln>
            <a:noFill/>
          </a:ln>
        </p:spPr>
        <p:txBody>
          <a:bodyPr spcFirstLastPara="1" wrap="square" lIns="0" tIns="16125" rIns="0" bIns="0" anchor="t" anchorCtr="0">
            <a:noAutofit/>
          </a:bodyPr>
          <a:lstStyle/>
          <a:p>
            <a:pPr marL="25400"/>
            <a:r>
              <a:rPr lang="en" sz="500"/>
              <a:t>90</a:t>
            </a:r>
            <a:endParaRPr sz="500"/>
          </a:p>
        </p:txBody>
      </p:sp>
      <p:sp>
        <p:nvSpPr>
          <p:cNvPr id="635" name="Google Shape;635;p64"/>
          <p:cNvSpPr txBox="1"/>
          <p:nvPr/>
        </p:nvSpPr>
        <p:spPr>
          <a:xfrm>
            <a:off x="1851688" y="3963729"/>
            <a:ext cx="1022717" cy="581357"/>
          </a:xfrm>
          <a:prstGeom prst="rect">
            <a:avLst/>
          </a:prstGeom>
          <a:solidFill>
            <a:srgbClr val="F9F9F9"/>
          </a:solidFill>
          <a:ln w="9525" cap="flat" cmpd="sng">
            <a:solidFill>
              <a:srgbClr val="000000"/>
            </a:solidFill>
            <a:prstDash val="solid"/>
            <a:round/>
            <a:headEnd type="none" w="sm" len="sm"/>
            <a:tailEnd type="none" w="sm" len="sm"/>
          </a:ln>
        </p:spPr>
        <p:txBody>
          <a:bodyPr spcFirstLastPara="1" wrap="square" lIns="0" tIns="171950" rIns="0" bIns="0" anchor="t" anchorCtr="0">
            <a:noAutofit/>
          </a:bodyPr>
          <a:lstStyle/>
          <a:p>
            <a:pPr marL="101600" indent="-12700"/>
            <a:r>
              <a:rPr lang="en" sz="2200"/>
              <a:t>−0.75</a:t>
            </a:r>
            <a:endParaRPr sz="2200"/>
          </a:p>
        </p:txBody>
      </p:sp>
      <p:sp>
        <p:nvSpPr>
          <p:cNvPr id="636" name="Google Shape;636;p64"/>
          <p:cNvSpPr txBox="1"/>
          <p:nvPr/>
        </p:nvSpPr>
        <p:spPr>
          <a:xfrm>
            <a:off x="2955246" y="3963729"/>
            <a:ext cx="1022717" cy="581357"/>
          </a:xfrm>
          <a:prstGeom prst="rect">
            <a:avLst/>
          </a:prstGeom>
          <a:solidFill>
            <a:srgbClr val="F9F9F9"/>
          </a:solid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endParaRPr sz="200">
              <a:latin typeface="Times New Roman"/>
              <a:ea typeface="Times New Roman"/>
              <a:cs typeface="Times New Roman"/>
              <a:sym typeface="Times New Roman"/>
            </a:endParaRPr>
          </a:p>
          <a:p>
            <a:pPr>
              <a:spcBef>
                <a:spcPts val="100"/>
              </a:spcBef>
            </a:pPr>
            <a:endParaRPr sz="200">
              <a:latin typeface="Times New Roman"/>
              <a:ea typeface="Times New Roman"/>
              <a:cs typeface="Times New Roman"/>
              <a:sym typeface="Times New Roman"/>
            </a:endParaRPr>
          </a:p>
          <a:p>
            <a:pPr algn="ctr"/>
            <a:r>
              <a:rPr lang="en" sz="200"/>
              <a:t>0.018</a:t>
            </a:r>
            <a:endParaRPr sz="200"/>
          </a:p>
        </p:txBody>
      </p:sp>
      <p:sp>
        <p:nvSpPr>
          <p:cNvPr id="637" name="Google Shape;637;p64"/>
          <p:cNvSpPr txBox="1"/>
          <p:nvPr/>
        </p:nvSpPr>
        <p:spPr>
          <a:xfrm>
            <a:off x="4058889" y="3963729"/>
            <a:ext cx="1022717" cy="581357"/>
          </a:xfrm>
          <a:prstGeom prst="rect">
            <a:avLst/>
          </a:prstGeom>
          <a:solidFill>
            <a:srgbClr val="F9F9F9"/>
          </a:solid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700">
              <a:latin typeface="Times New Roman"/>
              <a:ea typeface="Times New Roman"/>
              <a:cs typeface="Times New Roman"/>
              <a:sym typeface="Times New Roman"/>
            </a:endParaRPr>
          </a:p>
          <a:p>
            <a:endParaRPr sz="700">
              <a:latin typeface="Times New Roman"/>
              <a:ea typeface="Times New Roman"/>
              <a:cs typeface="Times New Roman"/>
              <a:sym typeface="Times New Roman"/>
            </a:endParaRPr>
          </a:p>
          <a:p>
            <a:pPr algn="ctr">
              <a:spcBef>
                <a:spcPts val="600"/>
              </a:spcBef>
            </a:pPr>
            <a:r>
              <a:rPr lang="en" sz="700"/>
              <a:t>0.24</a:t>
            </a:r>
            <a:endParaRPr sz="700"/>
          </a:p>
        </p:txBody>
      </p:sp>
      <p:sp>
        <p:nvSpPr>
          <p:cNvPr id="638" name="Google Shape;638;p64"/>
          <p:cNvSpPr txBox="1"/>
          <p:nvPr/>
        </p:nvSpPr>
        <p:spPr>
          <a:xfrm>
            <a:off x="5401344" y="4176001"/>
            <a:ext cx="545365" cy="142508"/>
          </a:xfrm>
          <a:prstGeom prst="rect">
            <a:avLst/>
          </a:prstGeom>
          <a:noFill/>
          <a:ln>
            <a:noFill/>
          </a:ln>
        </p:spPr>
        <p:txBody>
          <a:bodyPr spcFirstLastPara="1" wrap="square" lIns="0" tIns="0" rIns="0" bIns="0" anchor="t" anchorCtr="0">
            <a:noAutofit/>
          </a:bodyPr>
          <a:lstStyle/>
          <a:p>
            <a:pPr marL="25400"/>
            <a:r>
              <a:rPr lang="en" sz="1000"/>
              <a:t>hs_grad</a:t>
            </a:r>
            <a:endParaRPr sz="1000"/>
          </a:p>
        </p:txBody>
      </p:sp>
      <p:sp>
        <p:nvSpPr>
          <p:cNvPr id="639" name="Google Shape;639;p64"/>
          <p:cNvSpPr/>
          <p:nvPr/>
        </p:nvSpPr>
        <p:spPr>
          <a:xfrm>
            <a:off x="1851688" y="4605726"/>
            <a:ext cx="1022717" cy="581357"/>
          </a:xfrm>
          <a:custGeom>
            <a:avLst/>
            <a:gdLst/>
            <a:ahLst/>
            <a:cxnLst/>
            <a:rect l="l" t="t" r="r" b="b"/>
            <a:pathLst>
              <a:path w="120000" h="120000" extrusionOk="0">
                <a:moveTo>
                  <a:pt x="0" y="119926"/>
                </a:moveTo>
                <a:lnTo>
                  <a:pt x="119934" y="119926"/>
                </a:lnTo>
                <a:lnTo>
                  <a:pt x="119934" y="0"/>
                </a:lnTo>
                <a:lnTo>
                  <a:pt x="0" y="0"/>
                </a:lnTo>
                <a:lnTo>
                  <a:pt x="0" y="119926"/>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40" name="Google Shape;640;p64"/>
          <p:cNvSpPr/>
          <p:nvPr/>
        </p:nvSpPr>
        <p:spPr>
          <a:xfrm>
            <a:off x="1920066" y="5186724"/>
            <a:ext cx="916919" cy="0"/>
          </a:xfrm>
          <a:custGeom>
            <a:avLst/>
            <a:gdLst/>
            <a:ahLst/>
            <a:cxnLst/>
            <a:rect l="l" t="t" r="r" b="b"/>
            <a:pathLst>
              <a:path w="120000" h="120000" extrusionOk="0">
                <a:moveTo>
                  <a:pt x="0" y="0"/>
                </a:moveTo>
                <a:lnTo>
                  <a:pt x="119867"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41" name="Google Shape;641;p64"/>
          <p:cNvSpPr/>
          <p:nvPr/>
        </p:nvSpPr>
        <p:spPr>
          <a:xfrm>
            <a:off x="1920065" y="5186724"/>
            <a:ext cx="0" cy="31144"/>
          </a:xfrm>
          <a:custGeom>
            <a:avLst/>
            <a:gdLst/>
            <a:ahLst/>
            <a:cxnLst/>
            <a:rect l="l" t="t" r="r" b="b"/>
            <a:pathLst>
              <a:path w="120000" h="120000" extrusionOk="0">
                <a:moveTo>
                  <a:pt x="0" y="0"/>
                </a:moveTo>
                <a:lnTo>
                  <a:pt x="0" y="11750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42" name="Google Shape;642;p64"/>
          <p:cNvSpPr/>
          <p:nvPr/>
        </p:nvSpPr>
        <p:spPr>
          <a:xfrm>
            <a:off x="2072674" y="5186724"/>
            <a:ext cx="0" cy="31144"/>
          </a:xfrm>
          <a:custGeom>
            <a:avLst/>
            <a:gdLst/>
            <a:ahLst/>
            <a:cxnLst/>
            <a:rect l="l" t="t" r="r" b="b"/>
            <a:pathLst>
              <a:path w="120000" h="120000" extrusionOk="0">
                <a:moveTo>
                  <a:pt x="0" y="0"/>
                </a:moveTo>
                <a:lnTo>
                  <a:pt x="0" y="11750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43" name="Google Shape;643;p64"/>
          <p:cNvSpPr/>
          <p:nvPr/>
        </p:nvSpPr>
        <p:spPr>
          <a:xfrm>
            <a:off x="2225367" y="5186724"/>
            <a:ext cx="0" cy="31144"/>
          </a:xfrm>
          <a:custGeom>
            <a:avLst/>
            <a:gdLst/>
            <a:ahLst/>
            <a:cxnLst/>
            <a:rect l="l" t="t" r="r" b="b"/>
            <a:pathLst>
              <a:path w="120000" h="120000" extrusionOk="0">
                <a:moveTo>
                  <a:pt x="0" y="0"/>
                </a:moveTo>
                <a:lnTo>
                  <a:pt x="0" y="11750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44" name="Google Shape;644;p64"/>
          <p:cNvSpPr/>
          <p:nvPr/>
        </p:nvSpPr>
        <p:spPr>
          <a:xfrm>
            <a:off x="2377976" y="5186724"/>
            <a:ext cx="0" cy="31144"/>
          </a:xfrm>
          <a:custGeom>
            <a:avLst/>
            <a:gdLst/>
            <a:ahLst/>
            <a:cxnLst/>
            <a:rect l="l" t="t" r="r" b="b"/>
            <a:pathLst>
              <a:path w="120000" h="120000" extrusionOk="0">
                <a:moveTo>
                  <a:pt x="0" y="0"/>
                </a:moveTo>
                <a:lnTo>
                  <a:pt x="0" y="11750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45" name="Google Shape;645;p64"/>
          <p:cNvSpPr/>
          <p:nvPr/>
        </p:nvSpPr>
        <p:spPr>
          <a:xfrm>
            <a:off x="2530669" y="5186724"/>
            <a:ext cx="0" cy="31144"/>
          </a:xfrm>
          <a:custGeom>
            <a:avLst/>
            <a:gdLst/>
            <a:ahLst/>
            <a:cxnLst/>
            <a:rect l="l" t="t" r="r" b="b"/>
            <a:pathLst>
              <a:path w="120000" h="120000" extrusionOk="0">
                <a:moveTo>
                  <a:pt x="0" y="0"/>
                </a:moveTo>
                <a:lnTo>
                  <a:pt x="0" y="11750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46" name="Google Shape;646;p64"/>
          <p:cNvSpPr/>
          <p:nvPr/>
        </p:nvSpPr>
        <p:spPr>
          <a:xfrm>
            <a:off x="2683275" y="5186724"/>
            <a:ext cx="0" cy="31144"/>
          </a:xfrm>
          <a:custGeom>
            <a:avLst/>
            <a:gdLst/>
            <a:ahLst/>
            <a:cxnLst/>
            <a:rect l="l" t="t" r="r" b="b"/>
            <a:pathLst>
              <a:path w="120000" h="120000" extrusionOk="0">
                <a:moveTo>
                  <a:pt x="0" y="0"/>
                </a:moveTo>
                <a:lnTo>
                  <a:pt x="0" y="11750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47" name="Google Shape;647;p64"/>
          <p:cNvSpPr/>
          <p:nvPr/>
        </p:nvSpPr>
        <p:spPr>
          <a:xfrm>
            <a:off x="2835969" y="5186724"/>
            <a:ext cx="0" cy="31144"/>
          </a:xfrm>
          <a:custGeom>
            <a:avLst/>
            <a:gdLst/>
            <a:ahLst/>
            <a:cxnLst/>
            <a:rect l="l" t="t" r="r" b="b"/>
            <a:pathLst>
              <a:path w="120000" h="120000" extrusionOk="0">
                <a:moveTo>
                  <a:pt x="0" y="0"/>
                </a:moveTo>
                <a:lnTo>
                  <a:pt x="0" y="11750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48" name="Google Shape;648;p64"/>
          <p:cNvSpPr txBox="1"/>
          <p:nvPr/>
        </p:nvSpPr>
        <p:spPr>
          <a:xfrm>
            <a:off x="1875855" y="5249394"/>
            <a:ext cx="1023977" cy="76445"/>
          </a:xfrm>
          <a:prstGeom prst="rect">
            <a:avLst/>
          </a:prstGeom>
          <a:noFill/>
          <a:ln>
            <a:noFill/>
          </a:ln>
        </p:spPr>
        <p:txBody>
          <a:bodyPr spcFirstLastPara="1" wrap="square" lIns="0" tIns="0" rIns="0" bIns="0" anchor="t" anchorCtr="0">
            <a:noAutofit/>
          </a:bodyPr>
          <a:lstStyle/>
          <a:p>
            <a:pPr marL="25400"/>
            <a:r>
              <a:rPr lang="en" sz="500"/>
              <a:t>6     8     10    12    14    16  18</a:t>
            </a:r>
            <a:endParaRPr sz="500"/>
          </a:p>
        </p:txBody>
      </p:sp>
      <p:sp>
        <p:nvSpPr>
          <p:cNvPr id="649" name="Google Shape;649;p64"/>
          <p:cNvSpPr txBox="1"/>
          <p:nvPr/>
        </p:nvSpPr>
        <p:spPr>
          <a:xfrm>
            <a:off x="1851688" y="4792896"/>
            <a:ext cx="1022717" cy="394492"/>
          </a:xfrm>
          <a:prstGeom prst="rect">
            <a:avLst/>
          </a:prstGeom>
          <a:noFill/>
          <a:ln>
            <a:noFill/>
          </a:ln>
        </p:spPr>
        <p:txBody>
          <a:bodyPr spcFirstLastPara="1" wrap="square" lIns="0" tIns="0" rIns="0" bIns="0" anchor="t" anchorCtr="0">
            <a:noAutofit/>
          </a:bodyPr>
          <a:lstStyle/>
          <a:p>
            <a:pPr marL="266700" indent="-12700"/>
            <a:r>
              <a:rPr lang="en" sz="1500"/>
              <a:t>0.53</a:t>
            </a:r>
            <a:endParaRPr sz="1500"/>
          </a:p>
        </p:txBody>
      </p:sp>
      <p:sp>
        <p:nvSpPr>
          <p:cNvPr id="650" name="Google Shape;650;p64"/>
          <p:cNvSpPr txBox="1"/>
          <p:nvPr/>
        </p:nvSpPr>
        <p:spPr>
          <a:xfrm>
            <a:off x="2955246" y="4605726"/>
            <a:ext cx="1022717" cy="581357"/>
          </a:xfrm>
          <a:prstGeom prst="rect">
            <a:avLst/>
          </a:prstGeom>
          <a:solidFill>
            <a:srgbClr val="F9F9F9"/>
          </a:solid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00">
              <a:latin typeface="Times New Roman"/>
              <a:ea typeface="Times New Roman"/>
              <a:cs typeface="Times New Roman"/>
              <a:sym typeface="Times New Roman"/>
            </a:endParaRPr>
          </a:p>
          <a:p>
            <a:pPr>
              <a:spcBef>
                <a:spcPts val="100"/>
              </a:spcBef>
            </a:pPr>
            <a:endParaRPr sz="900">
              <a:latin typeface="Times New Roman"/>
              <a:ea typeface="Times New Roman"/>
              <a:cs typeface="Times New Roman"/>
              <a:sym typeface="Times New Roman"/>
            </a:endParaRPr>
          </a:p>
          <a:p>
            <a:pPr algn="ctr"/>
            <a:r>
              <a:rPr lang="en" sz="900"/>
              <a:t>0.30</a:t>
            </a:r>
            <a:endParaRPr sz="900"/>
          </a:p>
        </p:txBody>
      </p:sp>
      <p:sp>
        <p:nvSpPr>
          <p:cNvPr id="651" name="Google Shape;651;p64"/>
          <p:cNvSpPr/>
          <p:nvPr/>
        </p:nvSpPr>
        <p:spPr>
          <a:xfrm>
            <a:off x="4058889" y="4605726"/>
            <a:ext cx="1022717" cy="581357"/>
          </a:xfrm>
          <a:custGeom>
            <a:avLst/>
            <a:gdLst/>
            <a:ahLst/>
            <a:cxnLst/>
            <a:rect l="l" t="t" r="r" b="b"/>
            <a:pathLst>
              <a:path w="120000" h="120000" extrusionOk="0">
                <a:moveTo>
                  <a:pt x="0" y="119926"/>
                </a:moveTo>
                <a:lnTo>
                  <a:pt x="119924" y="119926"/>
                </a:lnTo>
                <a:lnTo>
                  <a:pt x="119924" y="0"/>
                </a:lnTo>
                <a:lnTo>
                  <a:pt x="0" y="0"/>
                </a:lnTo>
                <a:lnTo>
                  <a:pt x="0" y="119926"/>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52" name="Google Shape;652;p64"/>
          <p:cNvSpPr/>
          <p:nvPr/>
        </p:nvSpPr>
        <p:spPr>
          <a:xfrm>
            <a:off x="4151173" y="5186724"/>
            <a:ext cx="798526" cy="0"/>
          </a:xfrm>
          <a:custGeom>
            <a:avLst/>
            <a:gdLst/>
            <a:ahLst/>
            <a:cxnLst/>
            <a:rect l="l" t="t" r="r" b="b"/>
            <a:pathLst>
              <a:path w="120000" h="120000" extrusionOk="0">
                <a:moveTo>
                  <a:pt x="0" y="0"/>
                </a:moveTo>
                <a:lnTo>
                  <a:pt x="119856"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53" name="Google Shape;653;p64"/>
          <p:cNvSpPr/>
          <p:nvPr/>
        </p:nvSpPr>
        <p:spPr>
          <a:xfrm>
            <a:off x="4151173" y="5186724"/>
            <a:ext cx="0" cy="31144"/>
          </a:xfrm>
          <a:custGeom>
            <a:avLst/>
            <a:gdLst/>
            <a:ahLst/>
            <a:cxnLst/>
            <a:rect l="l" t="t" r="r" b="b"/>
            <a:pathLst>
              <a:path w="120000" h="120000" extrusionOk="0">
                <a:moveTo>
                  <a:pt x="0" y="0"/>
                </a:moveTo>
                <a:lnTo>
                  <a:pt x="0" y="11750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54" name="Google Shape;654;p64"/>
          <p:cNvSpPr/>
          <p:nvPr/>
        </p:nvSpPr>
        <p:spPr>
          <a:xfrm>
            <a:off x="4284159" y="5186724"/>
            <a:ext cx="0" cy="31144"/>
          </a:xfrm>
          <a:custGeom>
            <a:avLst/>
            <a:gdLst/>
            <a:ahLst/>
            <a:cxnLst/>
            <a:rect l="l" t="t" r="r" b="b"/>
            <a:pathLst>
              <a:path w="120000" h="120000" extrusionOk="0">
                <a:moveTo>
                  <a:pt x="0" y="0"/>
                </a:moveTo>
                <a:lnTo>
                  <a:pt x="0" y="11750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55" name="Google Shape;655;p64"/>
          <p:cNvSpPr/>
          <p:nvPr/>
        </p:nvSpPr>
        <p:spPr>
          <a:xfrm>
            <a:off x="4417059" y="5186724"/>
            <a:ext cx="0" cy="31144"/>
          </a:xfrm>
          <a:custGeom>
            <a:avLst/>
            <a:gdLst/>
            <a:ahLst/>
            <a:cxnLst/>
            <a:rect l="l" t="t" r="r" b="b"/>
            <a:pathLst>
              <a:path w="120000" h="120000" extrusionOk="0">
                <a:moveTo>
                  <a:pt x="0" y="0"/>
                </a:moveTo>
                <a:lnTo>
                  <a:pt x="0" y="11750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56" name="Google Shape;656;p64"/>
          <p:cNvSpPr/>
          <p:nvPr/>
        </p:nvSpPr>
        <p:spPr>
          <a:xfrm>
            <a:off x="4549958" y="5186724"/>
            <a:ext cx="0" cy="31144"/>
          </a:xfrm>
          <a:custGeom>
            <a:avLst/>
            <a:gdLst/>
            <a:ahLst/>
            <a:cxnLst/>
            <a:rect l="l" t="t" r="r" b="b"/>
            <a:pathLst>
              <a:path w="120000" h="120000" extrusionOk="0">
                <a:moveTo>
                  <a:pt x="0" y="0"/>
                </a:moveTo>
                <a:lnTo>
                  <a:pt x="0" y="11750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57" name="Google Shape;657;p64"/>
          <p:cNvSpPr/>
          <p:nvPr/>
        </p:nvSpPr>
        <p:spPr>
          <a:xfrm>
            <a:off x="4682943" y="5186724"/>
            <a:ext cx="0" cy="31144"/>
          </a:xfrm>
          <a:custGeom>
            <a:avLst/>
            <a:gdLst/>
            <a:ahLst/>
            <a:cxnLst/>
            <a:rect l="l" t="t" r="r" b="b"/>
            <a:pathLst>
              <a:path w="120000" h="120000" extrusionOk="0">
                <a:moveTo>
                  <a:pt x="0" y="0"/>
                </a:moveTo>
                <a:lnTo>
                  <a:pt x="0" y="11750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58" name="Google Shape;658;p64"/>
          <p:cNvSpPr/>
          <p:nvPr/>
        </p:nvSpPr>
        <p:spPr>
          <a:xfrm>
            <a:off x="4815844" y="5186724"/>
            <a:ext cx="0" cy="31144"/>
          </a:xfrm>
          <a:custGeom>
            <a:avLst/>
            <a:gdLst/>
            <a:ahLst/>
            <a:cxnLst/>
            <a:rect l="l" t="t" r="r" b="b"/>
            <a:pathLst>
              <a:path w="120000" h="120000" extrusionOk="0">
                <a:moveTo>
                  <a:pt x="0" y="0"/>
                </a:moveTo>
                <a:lnTo>
                  <a:pt x="0" y="11750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59" name="Google Shape;659;p64"/>
          <p:cNvSpPr/>
          <p:nvPr/>
        </p:nvSpPr>
        <p:spPr>
          <a:xfrm>
            <a:off x="4948744" y="5186724"/>
            <a:ext cx="0" cy="31144"/>
          </a:xfrm>
          <a:custGeom>
            <a:avLst/>
            <a:gdLst/>
            <a:ahLst/>
            <a:cxnLst/>
            <a:rect l="l" t="t" r="r" b="b"/>
            <a:pathLst>
              <a:path w="120000" h="120000" extrusionOk="0">
                <a:moveTo>
                  <a:pt x="0" y="0"/>
                </a:moveTo>
                <a:lnTo>
                  <a:pt x="0" y="11750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60" name="Google Shape;660;p64"/>
          <p:cNvSpPr txBox="1"/>
          <p:nvPr/>
        </p:nvSpPr>
        <p:spPr>
          <a:xfrm>
            <a:off x="4058889" y="4748792"/>
            <a:ext cx="1022717" cy="576638"/>
          </a:xfrm>
          <a:prstGeom prst="rect">
            <a:avLst/>
          </a:prstGeom>
          <a:noFill/>
          <a:ln>
            <a:noFill/>
          </a:ln>
        </p:spPr>
        <p:txBody>
          <a:bodyPr spcFirstLastPara="1" wrap="square" lIns="0" tIns="0" rIns="0" bIns="0" anchor="t" anchorCtr="0">
            <a:noAutofit/>
          </a:bodyPr>
          <a:lstStyle/>
          <a:p>
            <a:pPr marL="114300" indent="-25400"/>
            <a:r>
              <a:rPr lang="en" sz="2200"/>
              <a:t>−0.75</a:t>
            </a:r>
            <a:endParaRPr sz="2200"/>
          </a:p>
          <a:p>
            <a:endParaRPr sz="1900">
              <a:latin typeface="Times New Roman"/>
              <a:ea typeface="Times New Roman"/>
              <a:cs typeface="Times New Roman"/>
              <a:sym typeface="Times New Roman"/>
            </a:endParaRPr>
          </a:p>
          <a:p>
            <a:pPr marL="50800"/>
            <a:r>
              <a:rPr lang="en" sz="500"/>
              <a:t>30         50         70         90</a:t>
            </a:r>
            <a:endParaRPr sz="500"/>
          </a:p>
        </p:txBody>
      </p:sp>
      <p:sp>
        <p:nvSpPr>
          <p:cNvPr id="661" name="Google Shape;661;p64"/>
          <p:cNvSpPr txBox="1"/>
          <p:nvPr/>
        </p:nvSpPr>
        <p:spPr>
          <a:xfrm>
            <a:off x="5162447" y="4605726"/>
            <a:ext cx="1022717" cy="581357"/>
          </a:xfrm>
          <a:prstGeom prst="rect">
            <a:avLst/>
          </a:prstGeom>
          <a:solidFill>
            <a:srgbClr val="F9F9F9"/>
          </a:solidFill>
          <a:ln w="9525" cap="flat" cmpd="sng">
            <a:solidFill>
              <a:srgbClr val="000000"/>
            </a:solidFill>
            <a:prstDash val="solid"/>
            <a:round/>
            <a:headEnd type="none" w="sm" len="sm"/>
            <a:tailEnd type="none" w="sm" len="sm"/>
          </a:ln>
        </p:spPr>
        <p:txBody>
          <a:bodyPr spcFirstLastPara="1" wrap="square" lIns="0" tIns="202000" rIns="0" bIns="0" anchor="t" anchorCtr="0">
            <a:noAutofit/>
          </a:bodyPr>
          <a:lstStyle/>
          <a:p>
            <a:pPr marL="165100"/>
            <a:r>
              <a:rPr lang="en" sz="1800"/>
              <a:t>−0.61</a:t>
            </a:r>
            <a:endParaRPr sz="1800"/>
          </a:p>
        </p:txBody>
      </p:sp>
      <p:sp>
        <p:nvSpPr>
          <p:cNvPr id="662" name="Google Shape;662;p64"/>
          <p:cNvSpPr/>
          <p:nvPr/>
        </p:nvSpPr>
        <p:spPr>
          <a:xfrm>
            <a:off x="6266004" y="4605726"/>
            <a:ext cx="1022717" cy="581357"/>
          </a:xfrm>
          <a:custGeom>
            <a:avLst/>
            <a:gdLst/>
            <a:ahLst/>
            <a:cxnLst/>
            <a:rect l="l" t="t" r="r" b="b"/>
            <a:pathLst>
              <a:path w="120000" h="120000" extrusionOk="0">
                <a:moveTo>
                  <a:pt x="0" y="119926"/>
                </a:moveTo>
                <a:lnTo>
                  <a:pt x="119933" y="119926"/>
                </a:lnTo>
                <a:lnTo>
                  <a:pt x="119933" y="0"/>
                </a:lnTo>
                <a:lnTo>
                  <a:pt x="0" y="0"/>
                </a:lnTo>
                <a:lnTo>
                  <a:pt x="0" y="119926"/>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63" name="Google Shape;663;p64"/>
          <p:cNvSpPr/>
          <p:nvPr/>
        </p:nvSpPr>
        <p:spPr>
          <a:xfrm>
            <a:off x="6320929" y="5186724"/>
            <a:ext cx="852684" cy="0"/>
          </a:xfrm>
          <a:custGeom>
            <a:avLst/>
            <a:gdLst/>
            <a:ahLst/>
            <a:cxnLst/>
            <a:rect l="l" t="t" r="r" b="b"/>
            <a:pathLst>
              <a:path w="120000" h="120000" extrusionOk="0">
                <a:moveTo>
                  <a:pt x="0" y="0"/>
                </a:moveTo>
                <a:lnTo>
                  <a:pt x="119997"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64" name="Google Shape;664;p64"/>
          <p:cNvSpPr/>
          <p:nvPr/>
        </p:nvSpPr>
        <p:spPr>
          <a:xfrm>
            <a:off x="6320929" y="5186724"/>
            <a:ext cx="0" cy="31144"/>
          </a:xfrm>
          <a:custGeom>
            <a:avLst/>
            <a:gdLst/>
            <a:ahLst/>
            <a:cxnLst/>
            <a:rect l="l" t="t" r="r" b="b"/>
            <a:pathLst>
              <a:path w="120000" h="120000" extrusionOk="0">
                <a:moveTo>
                  <a:pt x="0" y="0"/>
                </a:moveTo>
                <a:lnTo>
                  <a:pt x="0" y="11750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65" name="Google Shape;665;p64"/>
          <p:cNvSpPr/>
          <p:nvPr/>
        </p:nvSpPr>
        <p:spPr>
          <a:xfrm>
            <a:off x="6491444" y="5186724"/>
            <a:ext cx="0" cy="31144"/>
          </a:xfrm>
          <a:custGeom>
            <a:avLst/>
            <a:gdLst/>
            <a:ahLst/>
            <a:cxnLst/>
            <a:rect l="l" t="t" r="r" b="b"/>
            <a:pathLst>
              <a:path w="120000" h="120000" extrusionOk="0">
                <a:moveTo>
                  <a:pt x="0" y="0"/>
                </a:moveTo>
                <a:lnTo>
                  <a:pt x="0" y="11750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66" name="Google Shape;666;p64"/>
          <p:cNvSpPr/>
          <p:nvPr/>
        </p:nvSpPr>
        <p:spPr>
          <a:xfrm>
            <a:off x="6661962" y="5186724"/>
            <a:ext cx="0" cy="31144"/>
          </a:xfrm>
          <a:custGeom>
            <a:avLst/>
            <a:gdLst/>
            <a:ahLst/>
            <a:cxnLst/>
            <a:rect l="l" t="t" r="r" b="b"/>
            <a:pathLst>
              <a:path w="120000" h="120000" extrusionOk="0">
                <a:moveTo>
                  <a:pt x="0" y="0"/>
                </a:moveTo>
                <a:lnTo>
                  <a:pt x="0" y="11750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67" name="Google Shape;667;p64"/>
          <p:cNvSpPr/>
          <p:nvPr/>
        </p:nvSpPr>
        <p:spPr>
          <a:xfrm>
            <a:off x="6832564" y="5186724"/>
            <a:ext cx="0" cy="31144"/>
          </a:xfrm>
          <a:custGeom>
            <a:avLst/>
            <a:gdLst/>
            <a:ahLst/>
            <a:cxnLst/>
            <a:rect l="l" t="t" r="r" b="b"/>
            <a:pathLst>
              <a:path w="120000" h="120000" extrusionOk="0">
                <a:moveTo>
                  <a:pt x="0" y="0"/>
                </a:moveTo>
                <a:lnTo>
                  <a:pt x="0" y="11750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68" name="Google Shape;668;p64"/>
          <p:cNvSpPr/>
          <p:nvPr/>
        </p:nvSpPr>
        <p:spPr>
          <a:xfrm>
            <a:off x="7003079" y="5186724"/>
            <a:ext cx="0" cy="31144"/>
          </a:xfrm>
          <a:custGeom>
            <a:avLst/>
            <a:gdLst/>
            <a:ahLst/>
            <a:cxnLst/>
            <a:rect l="l" t="t" r="r" b="b"/>
            <a:pathLst>
              <a:path w="120000" h="120000" extrusionOk="0">
                <a:moveTo>
                  <a:pt x="0" y="0"/>
                </a:moveTo>
                <a:lnTo>
                  <a:pt x="0" y="11750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69" name="Google Shape;669;p64"/>
          <p:cNvSpPr/>
          <p:nvPr/>
        </p:nvSpPr>
        <p:spPr>
          <a:xfrm>
            <a:off x="7173596" y="5186724"/>
            <a:ext cx="0" cy="31144"/>
          </a:xfrm>
          <a:custGeom>
            <a:avLst/>
            <a:gdLst/>
            <a:ahLst/>
            <a:cxnLst/>
            <a:rect l="l" t="t" r="r" b="b"/>
            <a:pathLst>
              <a:path w="120000" h="120000" extrusionOk="0">
                <a:moveTo>
                  <a:pt x="0" y="0"/>
                </a:moveTo>
                <a:lnTo>
                  <a:pt x="0" y="117508"/>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70" name="Google Shape;670;p64"/>
          <p:cNvSpPr txBox="1"/>
          <p:nvPr/>
        </p:nvSpPr>
        <p:spPr>
          <a:xfrm>
            <a:off x="6276716" y="5249394"/>
            <a:ext cx="961002" cy="76445"/>
          </a:xfrm>
          <a:prstGeom prst="rect">
            <a:avLst/>
          </a:prstGeom>
          <a:noFill/>
          <a:ln>
            <a:noFill/>
          </a:ln>
        </p:spPr>
        <p:txBody>
          <a:bodyPr spcFirstLastPara="1" wrap="square" lIns="0" tIns="0" rIns="0" bIns="0" anchor="t" anchorCtr="0">
            <a:noAutofit/>
          </a:bodyPr>
          <a:lstStyle/>
          <a:p>
            <a:pPr marL="25400"/>
            <a:r>
              <a:rPr lang="en" sz="500"/>
              <a:t>8     10     12     14     16   18</a:t>
            </a:r>
            <a:endParaRPr sz="500"/>
          </a:p>
        </p:txBody>
      </p:sp>
      <p:sp>
        <p:nvSpPr>
          <p:cNvPr id="671" name="Google Shape;671;p64"/>
          <p:cNvSpPr/>
          <p:nvPr/>
        </p:nvSpPr>
        <p:spPr>
          <a:xfrm>
            <a:off x="7288159" y="4670894"/>
            <a:ext cx="0" cy="485093"/>
          </a:xfrm>
          <a:custGeom>
            <a:avLst/>
            <a:gdLst/>
            <a:ahLst/>
            <a:cxnLst/>
            <a:rect l="l" t="t" r="r" b="b"/>
            <a:pathLst>
              <a:path w="120000" h="120000" extrusionOk="0">
                <a:moveTo>
                  <a:pt x="0" y="119884"/>
                </a:moveTo>
                <a:lnTo>
                  <a:pt x="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72" name="Google Shape;672;p64"/>
          <p:cNvSpPr/>
          <p:nvPr/>
        </p:nvSpPr>
        <p:spPr>
          <a:xfrm>
            <a:off x="7288159" y="5155520"/>
            <a:ext cx="41564" cy="0"/>
          </a:xfrm>
          <a:custGeom>
            <a:avLst/>
            <a:gdLst/>
            <a:ahLst/>
            <a:cxnLst/>
            <a:rect l="l" t="t" r="r" b="b"/>
            <a:pathLst>
              <a:path w="120000" h="120000" extrusionOk="0">
                <a:moveTo>
                  <a:pt x="0" y="0"/>
                </a:moveTo>
                <a:lnTo>
                  <a:pt x="117514"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73" name="Google Shape;673;p64"/>
          <p:cNvSpPr/>
          <p:nvPr/>
        </p:nvSpPr>
        <p:spPr>
          <a:xfrm>
            <a:off x="7288159" y="5058569"/>
            <a:ext cx="41564" cy="0"/>
          </a:xfrm>
          <a:custGeom>
            <a:avLst/>
            <a:gdLst/>
            <a:ahLst/>
            <a:cxnLst/>
            <a:rect l="l" t="t" r="r" b="b"/>
            <a:pathLst>
              <a:path w="120000" h="120000" extrusionOk="0">
                <a:moveTo>
                  <a:pt x="0" y="0"/>
                </a:moveTo>
                <a:lnTo>
                  <a:pt x="117514"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74" name="Google Shape;674;p64"/>
          <p:cNvSpPr/>
          <p:nvPr/>
        </p:nvSpPr>
        <p:spPr>
          <a:xfrm>
            <a:off x="7288159" y="4961682"/>
            <a:ext cx="41564" cy="0"/>
          </a:xfrm>
          <a:custGeom>
            <a:avLst/>
            <a:gdLst/>
            <a:ahLst/>
            <a:cxnLst/>
            <a:rect l="l" t="t" r="r" b="b"/>
            <a:pathLst>
              <a:path w="120000" h="120000" extrusionOk="0">
                <a:moveTo>
                  <a:pt x="0" y="0"/>
                </a:moveTo>
                <a:lnTo>
                  <a:pt x="117514"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75" name="Google Shape;675;p64"/>
          <p:cNvSpPr/>
          <p:nvPr/>
        </p:nvSpPr>
        <p:spPr>
          <a:xfrm>
            <a:off x="7288159" y="4864732"/>
            <a:ext cx="41564" cy="0"/>
          </a:xfrm>
          <a:custGeom>
            <a:avLst/>
            <a:gdLst/>
            <a:ahLst/>
            <a:cxnLst/>
            <a:rect l="l" t="t" r="r" b="b"/>
            <a:pathLst>
              <a:path w="120000" h="120000" extrusionOk="0">
                <a:moveTo>
                  <a:pt x="0" y="0"/>
                </a:moveTo>
                <a:lnTo>
                  <a:pt x="117514"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76" name="Google Shape;676;p64"/>
          <p:cNvSpPr/>
          <p:nvPr/>
        </p:nvSpPr>
        <p:spPr>
          <a:xfrm>
            <a:off x="7288159" y="4767780"/>
            <a:ext cx="41564" cy="0"/>
          </a:xfrm>
          <a:custGeom>
            <a:avLst/>
            <a:gdLst/>
            <a:ahLst/>
            <a:cxnLst/>
            <a:rect l="l" t="t" r="r" b="b"/>
            <a:pathLst>
              <a:path w="120000" h="120000" extrusionOk="0">
                <a:moveTo>
                  <a:pt x="0" y="0"/>
                </a:moveTo>
                <a:lnTo>
                  <a:pt x="117514"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77" name="Google Shape;677;p64"/>
          <p:cNvSpPr/>
          <p:nvPr/>
        </p:nvSpPr>
        <p:spPr>
          <a:xfrm>
            <a:off x="7288159" y="4670893"/>
            <a:ext cx="41564" cy="0"/>
          </a:xfrm>
          <a:custGeom>
            <a:avLst/>
            <a:gdLst/>
            <a:ahLst/>
            <a:cxnLst/>
            <a:rect l="l" t="t" r="r" b="b"/>
            <a:pathLst>
              <a:path w="120000" h="120000" extrusionOk="0">
                <a:moveTo>
                  <a:pt x="0" y="0"/>
                </a:moveTo>
                <a:lnTo>
                  <a:pt x="117514"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3300"/>
          </a:p>
        </p:txBody>
      </p:sp>
      <p:sp>
        <p:nvSpPr>
          <p:cNvPr id="678" name="Google Shape;678;p64"/>
          <p:cNvSpPr txBox="1"/>
          <p:nvPr/>
        </p:nvSpPr>
        <p:spPr>
          <a:xfrm rot="-5400000">
            <a:off x="7131203" y="4846287"/>
            <a:ext cx="565313" cy="119653"/>
          </a:xfrm>
          <a:prstGeom prst="rect">
            <a:avLst/>
          </a:prstGeom>
          <a:noFill/>
          <a:ln>
            <a:noFill/>
          </a:ln>
        </p:spPr>
        <p:txBody>
          <a:bodyPr spcFirstLastPara="1" wrap="square" lIns="0" tIns="16125" rIns="0" bIns="0" anchor="t" anchorCtr="0">
            <a:noAutofit/>
          </a:bodyPr>
          <a:lstStyle/>
          <a:p>
            <a:pPr marL="25400"/>
            <a:r>
              <a:rPr lang="en" sz="500"/>
              <a:t>8    10          14          18</a:t>
            </a:r>
            <a:endParaRPr sz="500"/>
          </a:p>
        </p:txBody>
      </p:sp>
      <p:sp>
        <p:nvSpPr>
          <p:cNvPr id="679" name="Google Shape;679;p64"/>
          <p:cNvSpPr txBox="1">
            <a:spLocks noGrp="1"/>
          </p:cNvSpPr>
          <p:nvPr>
            <p:ph type="sldNum" idx="12"/>
          </p:nvPr>
        </p:nvSpPr>
        <p:spPr>
          <a:xfrm>
            <a:off x="8546895" y="5637637"/>
            <a:ext cx="419413" cy="181202"/>
          </a:xfrm>
          <a:prstGeom prst="rect">
            <a:avLst/>
          </a:prstGeom>
          <a:noFill/>
          <a:ln>
            <a:noFill/>
          </a:ln>
        </p:spPr>
        <p:txBody>
          <a:bodyPr spcFirstLastPara="1" wrap="square" lIns="0" tIns="0" rIns="0" bIns="0" anchor="t" anchorCtr="0">
            <a:noAutofit/>
          </a:bodyPr>
          <a:lstStyle/>
          <a:p>
            <a:pPr marL="139700" indent="0"/>
            <a:r>
              <a:rPr lang="en"/>
              <a:t>24</a:t>
            </a:r>
            <a:endParaRPr sz="2500"/>
          </a:p>
        </p:txBody>
      </p:sp>
      <p:sp>
        <p:nvSpPr>
          <p:cNvPr id="680" name="Google Shape;680;p64"/>
          <p:cNvSpPr txBox="1"/>
          <p:nvPr/>
        </p:nvSpPr>
        <p:spPr>
          <a:xfrm>
            <a:off x="6266004" y="4823390"/>
            <a:ext cx="1022717" cy="363348"/>
          </a:xfrm>
          <a:prstGeom prst="rect">
            <a:avLst/>
          </a:prstGeom>
          <a:noFill/>
          <a:ln>
            <a:noFill/>
          </a:ln>
        </p:spPr>
        <p:txBody>
          <a:bodyPr spcFirstLastPara="1" wrap="square" lIns="0" tIns="0" rIns="0" bIns="0" anchor="t" anchorCtr="0">
            <a:noAutofit/>
          </a:bodyPr>
          <a:lstStyle/>
          <a:p>
            <a:pPr marL="76200" indent="-12700"/>
            <a:r>
              <a:rPr lang="en" sz="1000"/>
              <a:t>female_house</a:t>
            </a:r>
            <a:endParaRPr sz="1000"/>
          </a:p>
        </p:txBody>
      </p:sp>
    </p:spTree>
  </p:cSld>
  <p:clrMapOvr>
    <a:masterClrMapping/>
  </p:clrMapOvr>
  <p:transition>
    <p:fade thruBlk="1"/>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66"/>
          <p:cNvSpPr txBox="1"/>
          <p:nvPr/>
        </p:nvSpPr>
        <p:spPr>
          <a:xfrm>
            <a:off x="966089" y="1711034"/>
            <a:ext cx="7422256" cy="1191027"/>
          </a:xfrm>
          <a:prstGeom prst="rect">
            <a:avLst/>
          </a:prstGeom>
          <a:noFill/>
          <a:ln>
            <a:noFill/>
          </a:ln>
        </p:spPr>
        <p:txBody>
          <a:bodyPr spcFirstLastPara="1" wrap="square" lIns="0" tIns="0" rIns="0" bIns="0" anchor="t" anchorCtr="0">
            <a:noAutofit/>
          </a:bodyPr>
          <a:lstStyle/>
          <a:p>
            <a:pPr marR="12700">
              <a:lnSpc>
                <a:spcPct val="129800"/>
              </a:lnSpc>
            </a:pPr>
            <a:r>
              <a:rPr lang="en" sz="1800">
                <a:solidFill>
                  <a:srgbClr val="22373A"/>
                </a:solidFill>
              </a:rPr>
              <a:t>Two predictor variables are said to be collinear when they are  correlated, and this </a:t>
            </a:r>
            <a:r>
              <a:rPr lang="en" sz="1800" i="1">
                <a:solidFill>
                  <a:srgbClr val="0DA5FF"/>
                </a:solidFill>
              </a:rPr>
              <a:t>collinearity </a:t>
            </a:r>
            <a:r>
              <a:rPr lang="en" sz="1800">
                <a:solidFill>
                  <a:srgbClr val="22373A"/>
                </a:solidFill>
              </a:rPr>
              <a:t>complicates model estimation.</a:t>
            </a:r>
            <a:endParaRPr sz="1800">
              <a:solidFill>
                <a:srgbClr val="22373A"/>
              </a:solidFill>
            </a:endParaRPr>
          </a:p>
          <a:p>
            <a:pPr marR="25400">
              <a:lnSpc>
                <a:spcPct val="115000"/>
              </a:lnSpc>
              <a:spcBef>
                <a:spcPts val="200"/>
              </a:spcBef>
            </a:pPr>
            <a:r>
              <a:rPr lang="en" i="1">
                <a:solidFill>
                  <a:srgbClr val="FF7F00"/>
                </a:solidFill>
              </a:rPr>
              <a:t>Remember: </a:t>
            </a:r>
            <a:r>
              <a:rPr lang="en" i="1">
                <a:solidFill>
                  <a:srgbClr val="22373A"/>
                </a:solidFill>
              </a:rPr>
              <a:t>Predictors are also called explanatory or </a:t>
            </a:r>
            <a:r>
              <a:rPr lang="en" i="1" u="sng">
                <a:solidFill>
                  <a:srgbClr val="22373A"/>
                </a:solidFill>
              </a:rPr>
              <a:t>independent</a:t>
            </a:r>
            <a:r>
              <a:rPr lang="en" i="1">
                <a:solidFill>
                  <a:srgbClr val="22373A"/>
                </a:solidFill>
              </a:rPr>
              <a:t> variables. Ideally,  they would be independent of each other.</a:t>
            </a:r>
            <a:endParaRPr/>
          </a:p>
        </p:txBody>
      </p:sp>
      <p:sp>
        <p:nvSpPr>
          <p:cNvPr id="695" name="Google Shape;695;p66"/>
          <p:cNvSpPr txBox="1">
            <a:spLocks noGrp="1"/>
          </p:cNvSpPr>
          <p:nvPr>
            <p:ph type="title"/>
          </p:nvPr>
        </p:nvSpPr>
        <p:spPr>
          <a:xfrm>
            <a:off x="203108" y="984375"/>
            <a:ext cx="8737783" cy="298229"/>
          </a:xfrm>
          <a:prstGeom prst="rect">
            <a:avLst/>
          </a:prstGeom>
          <a:noFill/>
          <a:ln>
            <a:noFill/>
          </a:ln>
        </p:spPr>
        <p:txBody>
          <a:bodyPr spcFirstLastPara="1" wrap="square" lIns="0" tIns="0" rIns="0" bIns="0" anchor="t" anchorCtr="0">
            <a:noAutofit/>
          </a:bodyPr>
          <a:lstStyle/>
          <a:p>
            <a:pPr marL="25400"/>
            <a:r>
              <a:rPr lang="en"/>
              <a:t>Collinearity between explanatory variables (cont.)</a:t>
            </a:r>
            <a:endParaRPr sz="2500"/>
          </a:p>
        </p:txBody>
      </p:sp>
      <p:sp>
        <p:nvSpPr>
          <p:cNvPr id="696" name="Google Shape;696;p66"/>
          <p:cNvSpPr txBox="1"/>
          <p:nvPr/>
        </p:nvSpPr>
        <p:spPr>
          <a:xfrm>
            <a:off x="8678108" y="5637637"/>
            <a:ext cx="263236" cy="181202"/>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26</a:t>
            </a:r>
            <a:endParaRPr/>
          </a:p>
        </p:txBody>
      </p:sp>
    </p:spTree>
  </p:cSld>
  <p:clrMapOvr>
    <a:masterClrMapping/>
  </p:clrMapOvr>
  <p:transition>
    <p:fade thruBlk="1"/>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67"/>
          <p:cNvSpPr txBox="1"/>
          <p:nvPr/>
        </p:nvSpPr>
        <p:spPr>
          <a:xfrm>
            <a:off x="966100" y="1711005"/>
            <a:ext cx="7422300" cy="4107900"/>
          </a:xfrm>
          <a:prstGeom prst="rect">
            <a:avLst/>
          </a:prstGeom>
          <a:noFill/>
          <a:ln>
            <a:noFill/>
          </a:ln>
        </p:spPr>
        <p:txBody>
          <a:bodyPr spcFirstLastPara="1" wrap="square" lIns="0" tIns="0" rIns="0" bIns="0" anchor="t" anchorCtr="0">
            <a:noAutofit/>
          </a:bodyPr>
          <a:lstStyle/>
          <a:p>
            <a:pPr marR="12700">
              <a:lnSpc>
                <a:spcPct val="115000"/>
              </a:lnSpc>
            </a:pPr>
            <a:r>
              <a:rPr lang="en" sz="1800" dirty="0">
                <a:solidFill>
                  <a:srgbClr val="22373A"/>
                </a:solidFill>
              </a:rPr>
              <a:t>Two predictor variables are said to be collinear when they are  correlated, and this </a:t>
            </a:r>
            <a:r>
              <a:rPr lang="en" sz="1800" i="1" dirty="0">
                <a:solidFill>
                  <a:srgbClr val="0DA5FF"/>
                </a:solidFill>
              </a:rPr>
              <a:t>collinearity </a:t>
            </a:r>
            <a:r>
              <a:rPr lang="en" sz="1800" dirty="0">
                <a:solidFill>
                  <a:srgbClr val="22373A"/>
                </a:solidFill>
              </a:rPr>
              <a:t>complicates model estimation.</a:t>
            </a:r>
            <a:br>
              <a:rPr lang="en" sz="1800" dirty="0">
                <a:solidFill>
                  <a:srgbClr val="22373A"/>
                </a:solidFill>
              </a:rPr>
            </a:br>
            <a:r>
              <a:rPr lang="en" i="1" dirty="0">
                <a:solidFill>
                  <a:srgbClr val="FF7F00"/>
                </a:solidFill>
              </a:rPr>
              <a:t>Remember: </a:t>
            </a:r>
            <a:r>
              <a:rPr lang="en" i="1" dirty="0">
                <a:solidFill>
                  <a:srgbClr val="22373A"/>
                </a:solidFill>
              </a:rPr>
              <a:t>Predictors are also called explanatory or </a:t>
            </a:r>
            <a:r>
              <a:rPr lang="en" i="1" u="sng" dirty="0">
                <a:solidFill>
                  <a:srgbClr val="22373A"/>
                </a:solidFill>
              </a:rPr>
              <a:t>independent</a:t>
            </a:r>
            <a:r>
              <a:rPr lang="en" i="1" dirty="0">
                <a:solidFill>
                  <a:srgbClr val="22373A"/>
                </a:solidFill>
              </a:rPr>
              <a:t> variables. Ideally,  they would be independent of each other.</a:t>
            </a:r>
            <a:endParaRPr i="1" dirty="0">
              <a:solidFill>
                <a:srgbClr val="22373A"/>
              </a:solidFill>
            </a:endParaRPr>
          </a:p>
          <a:p>
            <a:pPr marR="25400">
              <a:lnSpc>
                <a:spcPct val="115000"/>
              </a:lnSpc>
              <a:spcBef>
                <a:spcPts val="200"/>
              </a:spcBef>
            </a:pPr>
            <a:endParaRPr i="1" dirty="0">
              <a:solidFill>
                <a:srgbClr val="22373A"/>
              </a:solidFill>
            </a:endParaRPr>
          </a:p>
          <a:p>
            <a:pPr marR="88900">
              <a:lnSpc>
                <a:spcPct val="115000"/>
              </a:lnSpc>
              <a:spcBef>
                <a:spcPts val="300"/>
              </a:spcBef>
            </a:pPr>
            <a:r>
              <a:rPr lang="en" sz="1800" dirty="0">
                <a:solidFill>
                  <a:srgbClr val="22373A"/>
                </a:solidFill>
              </a:rPr>
              <a:t>We don’t like adding predictors that are associated with each  other to the model, because often times the addition of such  variables brings nothing to the table. Instead, we prefer the  simplest best model, i.e. </a:t>
            </a:r>
            <a:r>
              <a:rPr lang="en" sz="1800" i="1" dirty="0">
                <a:solidFill>
                  <a:srgbClr val="0DA5FF"/>
                </a:solidFill>
              </a:rPr>
              <a:t>parsimonious </a:t>
            </a:r>
            <a:r>
              <a:rPr lang="en" sz="1800" dirty="0">
                <a:solidFill>
                  <a:srgbClr val="22373A"/>
                </a:solidFill>
              </a:rPr>
              <a:t>model.</a:t>
            </a:r>
            <a:endParaRPr sz="1800" dirty="0">
              <a:solidFill>
                <a:srgbClr val="22373A"/>
              </a:solidFill>
            </a:endParaRPr>
          </a:p>
          <a:p>
            <a:pPr marR="88900">
              <a:lnSpc>
                <a:spcPct val="115000"/>
              </a:lnSpc>
              <a:spcBef>
                <a:spcPts val="300"/>
              </a:spcBef>
            </a:pPr>
            <a:endParaRPr sz="1800" dirty="0">
              <a:solidFill>
                <a:srgbClr val="22373A"/>
              </a:solidFill>
            </a:endParaRPr>
          </a:p>
          <a:p>
            <a:pPr marR="88900">
              <a:lnSpc>
                <a:spcPct val="115000"/>
              </a:lnSpc>
              <a:spcBef>
                <a:spcPts val="300"/>
              </a:spcBef>
            </a:pPr>
            <a:r>
              <a:rPr lang="en" sz="1800" dirty="0">
                <a:solidFill>
                  <a:srgbClr val="22373A"/>
                </a:solidFill>
              </a:rPr>
              <a:t>While it’s impossible to avoid collinearity from arising in observational data, experiments are usually designed to prevent correlation among predictors.</a:t>
            </a:r>
            <a:endParaRPr sz="1800" dirty="0">
              <a:solidFill>
                <a:srgbClr val="22373A"/>
              </a:solidFill>
            </a:endParaRPr>
          </a:p>
          <a:p>
            <a:pPr marR="88900">
              <a:lnSpc>
                <a:spcPct val="129800"/>
              </a:lnSpc>
              <a:spcBef>
                <a:spcPts val="300"/>
              </a:spcBef>
            </a:pPr>
            <a:endParaRPr sz="1800" dirty="0">
              <a:solidFill>
                <a:srgbClr val="22373A"/>
              </a:solidFill>
            </a:endParaRPr>
          </a:p>
        </p:txBody>
      </p:sp>
      <p:sp>
        <p:nvSpPr>
          <p:cNvPr id="702" name="Google Shape;702;p67"/>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pPr marL="25400"/>
            <a:r>
              <a:rPr lang="en"/>
              <a:t>Collinearity between explanatory variables (cont.)</a:t>
            </a:r>
            <a:endParaRPr sz="2500"/>
          </a:p>
        </p:txBody>
      </p:sp>
      <p:sp>
        <p:nvSpPr>
          <p:cNvPr id="703" name="Google Shape;703;p67"/>
          <p:cNvSpPr txBox="1"/>
          <p:nvPr/>
        </p:nvSpPr>
        <p:spPr>
          <a:xfrm>
            <a:off x="8678108" y="5637637"/>
            <a:ext cx="2631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26</a:t>
            </a:r>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1">
                                            <p:txEl>
                                              <p:pRg st="0" end="0"/>
                                            </p:txEl>
                                          </p:spTgt>
                                        </p:tgtEl>
                                        <p:attrNameLst>
                                          <p:attrName>style.visibility</p:attrName>
                                        </p:attrNameLst>
                                      </p:cBhvr>
                                      <p:to>
                                        <p:strVal val="visible"/>
                                      </p:to>
                                    </p:set>
                                    <p:animEffect transition="in" filter="fade">
                                      <p:cBhvr>
                                        <p:cTn id="7" dur="1"/>
                                        <p:tgtEl>
                                          <p:spTgt spid="7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1">
                                            <p:txEl>
                                              <p:pRg st="2" end="2"/>
                                            </p:txEl>
                                          </p:spTgt>
                                        </p:tgtEl>
                                        <p:attrNameLst>
                                          <p:attrName>style.visibility</p:attrName>
                                        </p:attrNameLst>
                                      </p:cBhvr>
                                      <p:to>
                                        <p:strVal val="visible"/>
                                      </p:to>
                                    </p:set>
                                    <p:animEffect transition="in" filter="fade">
                                      <p:cBhvr>
                                        <p:cTn id="12" dur="1"/>
                                        <p:tgtEl>
                                          <p:spTgt spid="70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1">
                                            <p:txEl>
                                              <p:pRg st="4" end="4"/>
                                            </p:txEl>
                                          </p:spTgt>
                                        </p:tgtEl>
                                        <p:attrNameLst>
                                          <p:attrName>style.visibility</p:attrName>
                                        </p:attrNameLst>
                                      </p:cBhvr>
                                      <p:to>
                                        <p:strVal val="visible"/>
                                      </p:to>
                                    </p:set>
                                    <p:animEffect transition="in" filter="fade">
                                      <p:cBhvr>
                                        <p:cTn id="17" dur="1"/>
                                        <p:tgtEl>
                                          <p:spTgt spid="70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68"/>
          <p:cNvSpPr/>
          <p:nvPr/>
        </p:nvSpPr>
        <p:spPr>
          <a:xfrm>
            <a:off x="0" y="1428452"/>
            <a:ext cx="9140100" cy="4566000"/>
          </a:xfrm>
          <a:custGeom>
            <a:avLst/>
            <a:gdLst/>
            <a:ahLst/>
            <a:cxnLst/>
            <a:rect l="l" t="t" r="r" b="b"/>
            <a:pathLst>
              <a:path w="120000" h="120000" extrusionOk="0">
                <a:moveTo>
                  <a:pt x="0" y="119982"/>
                </a:moveTo>
                <a:lnTo>
                  <a:pt x="119995" y="119982"/>
                </a:lnTo>
                <a:lnTo>
                  <a:pt x="119995" y="0"/>
                </a:lnTo>
                <a:lnTo>
                  <a:pt x="0" y="0"/>
                </a:lnTo>
                <a:lnTo>
                  <a:pt x="0" y="119982"/>
                </a:lnTo>
                <a:close/>
              </a:path>
            </a:pathLst>
          </a:custGeom>
          <a:solidFill>
            <a:srgbClr val="F9F9F9"/>
          </a:solidFill>
          <a:ln>
            <a:noFill/>
          </a:ln>
        </p:spPr>
        <p:txBody>
          <a:bodyPr spcFirstLastPara="1" wrap="square" lIns="0" tIns="0" rIns="0" bIns="0" anchor="t" anchorCtr="0">
            <a:noAutofit/>
          </a:bodyPr>
          <a:lstStyle/>
          <a:p>
            <a:endParaRPr sz="3300"/>
          </a:p>
        </p:txBody>
      </p:sp>
      <p:sp>
        <p:nvSpPr>
          <p:cNvPr id="709" name="Google Shape;709;p68"/>
          <p:cNvSpPr/>
          <p:nvPr/>
        </p:nvSpPr>
        <p:spPr>
          <a:xfrm>
            <a:off x="0" y="857250"/>
            <a:ext cx="9140100" cy="571800"/>
          </a:xfrm>
          <a:custGeom>
            <a:avLst/>
            <a:gdLst/>
            <a:ahLst/>
            <a:cxnLst/>
            <a:rect l="l" t="t" r="r" b="b"/>
            <a:pathLst>
              <a:path w="120000" h="120000" extrusionOk="0">
                <a:moveTo>
                  <a:pt x="0" y="119853"/>
                </a:moveTo>
                <a:lnTo>
                  <a:pt x="119995" y="119853"/>
                </a:lnTo>
                <a:lnTo>
                  <a:pt x="119995" y="0"/>
                </a:lnTo>
                <a:lnTo>
                  <a:pt x="0" y="0"/>
                </a:lnTo>
                <a:lnTo>
                  <a:pt x="0" y="119853"/>
                </a:lnTo>
                <a:close/>
              </a:path>
            </a:pathLst>
          </a:custGeom>
          <a:solidFill>
            <a:srgbClr val="22373A"/>
          </a:solidFill>
          <a:ln>
            <a:noFill/>
          </a:ln>
        </p:spPr>
        <p:txBody>
          <a:bodyPr spcFirstLastPara="1" wrap="square" lIns="0" tIns="0" rIns="0" bIns="0" anchor="t" anchorCtr="0">
            <a:noAutofit/>
          </a:bodyPr>
          <a:lstStyle/>
          <a:p>
            <a:endParaRPr sz="3300"/>
          </a:p>
        </p:txBody>
      </p:sp>
      <p:sp>
        <p:nvSpPr>
          <p:cNvPr id="710" name="Google Shape;710;p68"/>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pPr marL="25400"/>
            <a:r>
              <a:rPr lang="en" sz="2200" b="0" i="1">
                <a:latin typeface="Times New Roman"/>
                <a:ea typeface="Times New Roman"/>
                <a:cs typeface="Times New Roman"/>
                <a:sym typeface="Times New Roman"/>
              </a:rPr>
              <a:t>R</a:t>
            </a:r>
            <a:r>
              <a:rPr lang="en" sz="2200" b="0" baseline="30000">
                <a:latin typeface="Cambria"/>
                <a:ea typeface="Cambria"/>
                <a:cs typeface="Cambria"/>
                <a:sym typeface="Cambria"/>
              </a:rPr>
              <a:t>2  </a:t>
            </a:r>
            <a:r>
              <a:rPr lang="en"/>
              <a:t>vs. adjusted </a:t>
            </a:r>
            <a:r>
              <a:rPr lang="en" sz="2200" b="0" i="1">
                <a:latin typeface="Times New Roman"/>
                <a:ea typeface="Times New Roman"/>
                <a:cs typeface="Times New Roman"/>
                <a:sym typeface="Times New Roman"/>
              </a:rPr>
              <a:t>R</a:t>
            </a:r>
            <a:r>
              <a:rPr lang="en" sz="2200" b="0" baseline="30000">
                <a:latin typeface="Cambria"/>
                <a:ea typeface="Cambria"/>
                <a:cs typeface="Cambria"/>
                <a:sym typeface="Cambria"/>
              </a:rPr>
              <a:t>2</a:t>
            </a:r>
            <a:endParaRPr sz="2200" baseline="30000">
              <a:latin typeface="Cambria"/>
              <a:ea typeface="Cambria"/>
              <a:cs typeface="Cambria"/>
              <a:sym typeface="Cambria"/>
            </a:endParaRPr>
          </a:p>
        </p:txBody>
      </p:sp>
      <p:sp>
        <p:nvSpPr>
          <p:cNvPr id="711" name="Google Shape;711;p68"/>
          <p:cNvSpPr txBox="1"/>
          <p:nvPr/>
        </p:nvSpPr>
        <p:spPr>
          <a:xfrm>
            <a:off x="966100" y="3333678"/>
            <a:ext cx="6654000" cy="2229900"/>
          </a:xfrm>
          <a:prstGeom prst="rect">
            <a:avLst/>
          </a:prstGeom>
          <a:noFill/>
          <a:ln>
            <a:noFill/>
          </a:ln>
        </p:spPr>
        <p:txBody>
          <a:bodyPr spcFirstLastPara="1" wrap="square" lIns="0" tIns="0" rIns="0" bIns="0" anchor="t" anchorCtr="0">
            <a:noAutofit/>
          </a:bodyPr>
          <a:lstStyle/>
          <a:p>
            <a:pPr>
              <a:buClr>
                <a:schemeClr val="dk1"/>
              </a:buClr>
              <a:buSzPts val="1100"/>
            </a:pPr>
            <a:r>
              <a:rPr lang="en" sz="1800"/>
              <a:t>When </a:t>
            </a:r>
            <a:r>
              <a:rPr lang="en" sz="1800" u="sng"/>
              <a:t>any</a:t>
            </a:r>
            <a:r>
              <a:rPr lang="en" sz="1800"/>
              <a:t> variable is added to the model R</a:t>
            </a:r>
            <a:r>
              <a:rPr lang="en" sz="1800" baseline="30000"/>
              <a:t>2</a:t>
            </a:r>
            <a:r>
              <a:rPr lang="en" sz="1800"/>
              <a:t> increases.</a:t>
            </a:r>
            <a:endParaRPr sz="1800"/>
          </a:p>
          <a:p>
            <a:endParaRPr sz="1800"/>
          </a:p>
          <a:p>
            <a:r>
              <a:rPr lang="en" sz="1800"/>
              <a:t>But if the added variable doesn’t really provide any new information, or is completely unrelated, adjusted R</a:t>
            </a:r>
            <a:r>
              <a:rPr lang="en" sz="1800" baseline="30000">
                <a:solidFill>
                  <a:schemeClr val="dk1"/>
                </a:solidFill>
              </a:rPr>
              <a:t>2</a:t>
            </a:r>
            <a:r>
              <a:rPr lang="en" sz="1800"/>
              <a:t> does not increase.</a:t>
            </a:r>
            <a:endParaRPr sz="1800"/>
          </a:p>
        </p:txBody>
      </p:sp>
      <p:sp>
        <p:nvSpPr>
          <p:cNvPr id="712" name="Google Shape;712;p68"/>
          <p:cNvSpPr txBox="1"/>
          <p:nvPr/>
        </p:nvSpPr>
        <p:spPr>
          <a:xfrm>
            <a:off x="8678108" y="5640562"/>
            <a:ext cx="2631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27</a:t>
            </a:r>
            <a:endParaRPr/>
          </a:p>
        </p:txBody>
      </p:sp>
      <p:pic>
        <p:nvPicPr>
          <p:cNvPr id="713" name="Google Shape;713;p68"/>
          <p:cNvPicPr preferRelativeResize="0"/>
          <p:nvPr/>
        </p:nvPicPr>
        <p:blipFill>
          <a:blip r:embed="rId3">
            <a:alphaModFix/>
          </a:blip>
          <a:stretch>
            <a:fillRect/>
          </a:stretch>
        </p:blipFill>
        <p:spPr>
          <a:xfrm>
            <a:off x="1733626" y="1592661"/>
            <a:ext cx="5118951" cy="1430925"/>
          </a:xfrm>
          <a:prstGeom prst="rect">
            <a:avLst/>
          </a:prstGeom>
          <a:noFill/>
          <a:ln>
            <a:noFill/>
          </a:ln>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1">
                                            <p:txEl>
                                              <p:pRg st="0" end="0"/>
                                            </p:txEl>
                                          </p:spTgt>
                                        </p:tgtEl>
                                        <p:attrNameLst>
                                          <p:attrName>style.visibility</p:attrName>
                                        </p:attrNameLst>
                                      </p:cBhvr>
                                      <p:to>
                                        <p:strVal val="visible"/>
                                      </p:to>
                                    </p:set>
                                    <p:animEffect transition="in" filter="fade">
                                      <p:cBhvr>
                                        <p:cTn id="7" dur="1"/>
                                        <p:tgtEl>
                                          <p:spTgt spid="7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1">
                                            <p:txEl>
                                              <p:pRg st="2" end="2"/>
                                            </p:txEl>
                                          </p:spTgt>
                                        </p:tgtEl>
                                        <p:attrNameLst>
                                          <p:attrName>style.visibility</p:attrName>
                                        </p:attrNameLst>
                                      </p:cBhvr>
                                      <p:to>
                                        <p:strVal val="visible"/>
                                      </p:to>
                                    </p:set>
                                    <p:animEffect transition="in" filter="fade">
                                      <p:cBhvr>
                                        <p:cTn id="12" dur="1"/>
                                        <p:tgtEl>
                                          <p:spTgt spid="7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69"/>
          <p:cNvSpPr/>
          <p:nvPr/>
        </p:nvSpPr>
        <p:spPr>
          <a:xfrm>
            <a:off x="0" y="1428452"/>
            <a:ext cx="9140100" cy="4566000"/>
          </a:xfrm>
          <a:custGeom>
            <a:avLst/>
            <a:gdLst/>
            <a:ahLst/>
            <a:cxnLst/>
            <a:rect l="l" t="t" r="r" b="b"/>
            <a:pathLst>
              <a:path w="120000" h="120000" extrusionOk="0">
                <a:moveTo>
                  <a:pt x="0" y="119982"/>
                </a:moveTo>
                <a:lnTo>
                  <a:pt x="119995" y="119982"/>
                </a:lnTo>
                <a:lnTo>
                  <a:pt x="119995" y="0"/>
                </a:lnTo>
                <a:lnTo>
                  <a:pt x="0" y="0"/>
                </a:lnTo>
                <a:lnTo>
                  <a:pt x="0" y="119982"/>
                </a:lnTo>
                <a:close/>
              </a:path>
            </a:pathLst>
          </a:custGeom>
          <a:solidFill>
            <a:srgbClr val="F9F9F9"/>
          </a:solidFill>
          <a:ln>
            <a:noFill/>
          </a:ln>
        </p:spPr>
        <p:txBody>
          <a:bodyPr spcFirstLastPara="1" wrap="square" lIns="0" tIns="0" rIns="0" bIns="0" anchor="t" anchorCtr="0">
            <a:noAutofit/>
          </a:bodyPr>
          <a:lstStyle/>
          <a:p>
            <a:endParaRPr sz="3300"/>
          </a:p>
        </p:txBody>
      </p:sp>
      <p:sp>
        <p:nvSpPr>
          <p:cNvPr id="719" name="Google Shape;719;p69"/>
          <p:cNvSpPr/>
          <p:nvPr/>
        </p:nvSpPr>
        <p:spPr>
          <a:xfrm>
            <a:off x="0" y="857250"/>
            <a:ext cx="9140100" cy="571800"/>
          </a:xfrm>
          <a:custGeom>
            <a:avLst/>
            <a:gdLst/>
            <a:ahLst/>
            <a:cxnLst/>
            <a:rect l="l" t="t" r="r" b="b"/>
            <a:pathLst>
              <a:path w="120000" h="120000" extrusionOk="0">
                <a:moveTo>
                  <a:pt x="0" y="119853"/>
                </a:moveTo>
                <a:lnTo>
                  <a:pt x="119995" y="119853"/>
                </a:lnTo>
                <a:lnTo>
                  <a:pt x="119995" y="0"/>
                </a:lnTo>
                <a:lnTo>
                  <a:pt x="0" y="0"/>
                </a:lnTo>
                <a:lnTo>
                  <a:pt x="0" y="119853"/>
                </a:lnTo>
                <a:close/>
              </a:path>
            </a:pathLst>
          </a:custGeom>
          <a:solidFill>
            <a:srgbClr val="22373A"/>
          </a:solidFill>
          <a:ln>
            <a:noFill/>
          </a:ln>
        </p:spPr>
        <p:txBody>
          <a:bodyPr spcFirstLastPara="1" wrap="square" lIns="0" tIns="0" rIns="0" bIns="0" anchor="t" anchorCtr="0">
            <a:noAutofit/>
          </a:bodyPr>
          <a:lstStyle/>
          <a:p>
            <a:endParaRPr sz="3300"/>
          </a:p>
        </p:txBody>
      </p:sp>
      <p:sp>
        <p:nvSpPr>
          <p:cNvPr id="720" name="Google Shape;720;p69"/>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pPr marL="25400"/>
            <a:r>
              <a:rPr lang="en" sz="2200" b="0" i="1">
                <a:latin typeface="Times New Roman"/>
                <a:ea typeface="Times New Roman"/>
                <a:cs typeface="Times New Roman"/>
                <a:sym typeface="Times New Roman"/>
              </a:rPr>
              <a:t>R</a:t>
            </a:r>
            <a:r>
              <a:rPr lang="en" sz="2200" b="0" baseline="30000">
                <a:latin typeface="Cambria"/>
                <a:ea typeface="Cambria"/>
                <a:cs typeface="Cambria"/>
                <a:sym typeface="Cambria"/>
              </a:rPr>
              <a:t>2  </a:t>
            </a:r>
            <a:r>
              <a:rPr lang="en"/>
              <a:t>vs. adjusted </a:t>
            </a:r>
            <a:r>
              <a:rPr lang="en" sz="2200" b="0" i="1">
                <a:latin typeface="Times New Roman"/>
                <a:ea typeface="Times New Roman"/>
                <a:cs typeface="Times New Roman"/>
                <a:sym typeface="Times New Roman"/>
              </a:rPr>
              <a:t>R</a:t>
            </a:r>
            <a:r>
              <a:rPr lang="en" sz="2200" b="0" baseline="30000">
                <a:latin typeface="Cambria"/>
                <a:ea typeface="Cambria"/>
                <a:cs typeface="Cambria"/>
                <a:sym typeface="Cambria"/>
              </a:rPr>
              <a:t>2</a:t>
            </a:r>
            <a:endParaRPr sz="2200" baseline="30000">
              <a:latin typeface="Cambria"/>
              <a:ea typeface="Cambria"/>
              <a:cs typeface="Cambria"/>
              <a:sym typeface="Cambria"/>
            </a:endParaRPr>
          </a:p>
        </p:txBody>
      </p:sp>
      <p:sp>
        <p:nvSpPr>
          <p:cNvPr id="721" name="Google Shape;721;p69"/>
          <p:cNvSpPr txBox="1"/>
          <p:nvPr/>
        </p:nvSpPr>
        <p:spPr>
          <a:xfrm>
            <a:off x="8678108" y="5640562"/>
            <a:ext cx="2631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27</a:t>
            </a:r>
            <a:endParaRPr/>
          </a:p>
        </p:txBody>
      </p:sp>
      <p:pic>
        <p:nvPicPr>
          <p:cNvPr id="722" name="Google Shape;722;p69"/>
          <p:cNvPicPr preferRelativeResize="0"/>
          <p:nvPr/>
        </p:nvPicPr>
        <p:blipFill rotWithShape="1">
          <a:blip r:embed="rId3">
            <a:alphaModFix/>
          </a:blip>
          <a:srcRect t="17830"/>
          <a:stretch/>
        </p:blipFill>
        <p:spPr>
          <a:xfrm>
            <a:off x="571775" y="2183400"/>
            <a:ext cx="6521100" cy="3457150"/>
          </a:xfrm>
          <a:prstGeom prst="rect">
            <a:avLst/>
          </a:prstGeom>
          <a:noFill/>
          <a:ln>
            <a:noFill/>
          </a:ln>
        </p:spPr>
      </p:pic>
      <p:pic>
        <p:nvPicPr>
          <p:cNvPr id="723" name="Google Shape;723;p69"/>
          <p:cNvPicPr preferRelativeResize="0"/>
          <p:nvPr/>
        </p:nvPicPr>
        <p:blipFill rotWithShape="1">
          <a:blip r:embed="rId3">
            <a:alphaModFix/>
          </a:blip>
          <a:srcRect b="90672"/>
          <a:stretch/>
        </p:blipFill>
        <p:spPr>
          <a:xfrm>
            <a:off x="571775" y="1790951"/>
            <a:ext cx="6521100" cy="392449"/>
          </a:xfrm>
          <a:prstGeom prst="rect">
            <a:avLst/>
          </a:prstGeom>
          <a:noFill/>
          <a:ln>
            <a:noFill/>
          </a:ln>
        </p:spPr>
      </p:pic>
    </p:spTree>
  </p:cSld>
  <p:clrMapOvr>
    <a:masterClrMapping/>
  </p:clrMapOvr>
  <p:transition>
    <p:fade thruBlk="1"/>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9"/>
          <p:cNvSpPr txBox="1">
            <a:spLocks noGrp="1"/>
          </p:cNvSpPr>
          <p:nvPr>
            <p:ph type="title"/>
          </p:nvPr>
        </p:nvSpPr>
        <p:spPr>
          <a:xfrm>
            <a:off x="203108" y="984375"/>
            <a:ext cx="8737783" cy="298229"/>
          </a:xfrm>
          <a:prstGeom prst="rect">
            <a:avLst/>
          </a:prstGeom>
          <a:noFill/>
          <a:ln>
            <a:noFill/>
          </a:ln>
        </p:spPr>
        <p:txBody>
          <a:bodyPr spcFirstLastPara="1" wrap="square" lIns="0" tIns="0" rIns="0" bIns="0" anchor="t" anchorCtr="0">
            <a:noAutofit/>
          </a:bodyPr>
          <a:lstStyle/>
          <a:p>
            <a:pPr marL="25400"/>
            <a:r>
              <a:rPr lang="en"/>
              <a:t>Sum of squares</a:t>
            </a:r>
            <a:endParaRPr sz="2500"/>
          </a:p>
        </p:txBody>
      </p:sp>
      <p:sp>
        <p:nvSpPr>
          <p:cNvPr id="560" name="Google Shape;560;p59"/>
          <p:cNvSpPr txBox="1"/>
          <p:nvPr/>
        </p:nvSpPr>
        <p:spPr>
          <a:xfrm>
            <a:off x="8678108" y="5640562"/>
            <a:ext cx="263236" cy="181202"/>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21</a:t>
            </a:r>
            <a:endParaRPr/>
          </a:p>
        </p:txBody>
      </p:sp>
      <p:pic>
        <p:nvPicPr>
          <p:cNvPr id="561" name="Google Shape;561;p59"/>
          <p:cNvPicPr preferRelativeResize="0"/>
          <p:nvPr/>
        </p:nvPicPr>
        <p:blipFill>
          <a:blip r:embed="rId3">
            <a:alphaModFix/>
          </a:blip>
          <a:stretch>
            <a:fillRect/>
          </a:stretch>
        </p:blipFill>
        <p:spPr>
          <a:xfrm>
            <a:off x="1450600" y="1435001"/>
            <a:ext cx="5906200" cy="1355800"/>
          </a:xfrm>
          <a:prstGeom prst="rect">
            <a:avLst/>
          </a:prstGeom>
          <a:noFill/>
          <a:ln>
            <a:noFill/>
          </a:ln>
        </p:spPr>
      </p:pic>
      <p:pic>
        <p:nvPicPr>
          <p:cNvPr id="562" name="Google Shape;562;p59"/>
          <p:cNvPicPr preferRelativeResize="0"/>
          <p:nvPr/>
        </p:nvPicPr>
        <p:blipFill rotWithShape="1">
          <a:blip r:embed="rId4">
            <a:alphaModFix/>
          </a:blip>
          <a:srcRect b="81893"/>
          <a:stretch/>
        </p:blipFill>
        <p:spPr>
          <a:xfrm>
            <a:off x="551225" y="2790800"/>
            <a:ext cx="8038650" cy="548800"/>
          </a:xfrm>
          <a:prstGeom prst="rect">
            <a:avLst/>
          </a:prstGeom>
          <a:noFill/>
          <a:ln>
            <a:noFill/>
          </a:ln>
        </p:spPr>
      </p:pic>
      <p:pic>
        <p:nvPicPr>
          <p:cNvPr id="563" name="Google Shape;563;p59"/>
          <p:cNvPicPr preferRelativeResize="0"/>
          <p:nvPr/>
        </p:nvPicPr>
        <p:blipFill rotWithShape="1">
          <a:blip r:embed="rId4">
            <a:alphaModFix/>
          </a:blip>
          <a:srcRect t="18105" b="66162"/>
          <a:stretch/>
        </p:blipFill>
        <p:spPr>
          <a:xfrm>
            <a:off x="552675" y="3339600"/>
            <a:ext cx="8038650" cy="476824"/>
          </a:xfrm>
          <a:prstGeom prst="rect">
            <a:avLst/>
          </a:prstGeom>
          <a:noFill/>
          <a:ln>
            <a:noFill/>
          </a:ln>
        </p:spPr>
      </p:pic>
      <p:pic>
        <p:nvPicPr>
          <p:cNvPr id="564" name="Google Shape;564;p59"/>
          <p:cNvPicPr preferRelativeResize="0"/>
          <p:nvPr/>
        </p:nvPicPr>
        <p:blipFill rotWithShape="1">
          <a:blip r:embed="rId4">
            <a:alphaModFix/>
          </a:blip>
          <a:srcRect t="33836" b="54594"/>
          <a:stretch/>
        </p:blipFill>
        <p:spPr>
          <a:xfrm>
            <a:off x="552675" y="3816426"/>
            <a:ext cx="8038650" cy="350625"/>
          </a:xfrm>
          <a:prstGeom prst="rect">
            <a:avLst/>
          </a:prstGeom>
          <a:noFill/>
          <a:ln>
            <a:noFill/>
          </a:ln>
        </p:spPr>
      </p:pic>
      <p:pic>
        <p:nvPicPr>
          <p:cNvPr id="565" name="Google Shape;565;p59"/>
          <p:cNvPicPr preferRelativeResize="0"/>
          <p:nvPr/>
        </p:nvPicPr>
        <p:blipFill rotWithShape="1">
          <a:blip r:embed="rId4">
            <a:alphaModFix/>
          </a:blip>
          <a:srcRect t="44881" b="37012"/>
          <a:stretch/>
        </p:blipFill>
        <p:spPr>
          <a:xfrm>
            <a:off x="552675" y="4151175"/>
            <a:ext cx="8038650" cy="548800"/>
          </a:xfrm>
          <a:prstGeom prst="rect">
            <a:avLst/>
          </a:prstGeom>
          <a:noFill/>
          <a:ln>
            <a:noFill/>
          </a:ln>
        </p:spPr>
      </p:pic>
      <p:pic>
        <p:nvPicPr>
          <p:cNvPr id="566" name="Google Shape;566;p59"/>
          <p:cNvPicPr preferRelativeResize="0"/>
          <p:nvPr/>
        </p:nvPicPr>
        <p:blipFill rotWithShape="1">
          <a:blip r:embed="rId4">
            <a:alphaModFix/>
          </a:blip>
          <a:srcRect t="62989"/>
          <a:stretch/>
        </p:blipFill>
        <p:spPr>
          <a:xfrm>
            <a:off x="552675" y="4699975"/>
            <a:ext cx="8038650" cy="1121800"/>
          </a:xfrm>
          <a:prstGeom prst="rect">
            <a:avLst/>
          </a:prstGeom>
          <a:noFill/>
          <a:ln>
            <a:noFill/>
          </a:ln>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2"/>
                                        </p:tgtEl>
                                        <p:attrNameLst>
                                          <p:attrName>style.visibility</p:attrName>
                                        </p:attrNameLst>
                                      </p:cBhvr>
                                      <p:to>
                                        <p:strVal val="visible"/>
                                      </p:to>
                                    </p:set>
                                    <p:animEffect transition="in" filter="fade">
                                      <p:cBhvr>
                                        <p:cTn id="7" dur="1"/>
                                        <p:tgtEl>
                                          <p:spTgt spid="5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3"/>
                                        </p:tgtEl>
                                        <p:attrNameLst>
                                          <p:attrName>style.visibility</p:attrName>
                                        </p:attrNameLst>
                                      </p:cBhvr>
                                      <p:to>
                                        <p:strVal val="visible"/>
                                      </p:to>
                                    </p:set>
                                    <p:animEffect transition="in" filter="fade">
                                      <p:cBhvr>
                                        <p:cTn id="12" dur="1"/>
                                        <p:tgtEl>
                                          <p:spTgt spid="5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4"/>
                                        </p:tgtEl>
                                        <p:attrNameLst>
                                          <p:attrName>style.visibility</p:attrName>
                                        </p:attrNameLst>
                                      </p:cBhvr>
                                      <p:to>
                                        <p:strVal val="visible"/>
                                      </p:to>
                                    </p:set>
                                    <p:animEffect transition="in" filter="fade">
                                      <p:cBhvr>
                                        <p:cTn id="17" dur="1"/>
                                        <p:tgtEl>
                                          <p:spTgt spid="56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5"/>
                                        </p:tgtEl>
                                        <p:attrNameLst>
                                          <p:attrName>style.visibility</p:attrName>
                                        </p:attrNameLst>
                                      </p:cBhvr>
                                      <p:to>
                                        <p:strVal val="visible"/>
                                      </p:to>
                                    </p:set>
                                    <p:animEffect transition="in" filter="fade">
                                      <p:cBhvr>
                                        <p:cTn id="22" dur="1"/>
                                        <p:tgtEl>
                                          <p:spTgt spid="56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6"/>
                                        </p:tgtEl>
                                        <p:attrNameLst>
                                          <p:attrName>style.visibility</p:attrName>
                                        </p:attrNameLst>
                                      </p:cBhvr>
                                      <p:to>
                                        <p:strVal val="visible"/>
                                      </p:to>
                                    </p:set>
                                    <p:animEffect transition="in" filter="fade">
                                      <p:cBhvr>
                                        <p:cTn id="27" dur="1"/>
                                        <p:tgtEl>
                                          <p:spTgt spid="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3"/>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pPr marL="25400"/>
            <a:r>
              <a:rPr lang="en"/>
              <a:t>Predicting poverty using % female hh + % white</a:t>
            </a:r>
            <a:endParaRPr sz="2500"/>
          </a:p>
        </p:txBody>
      </p:sp>
      <p:sp>
        <p:nvSpPr>
          <p:cNvPr id="597" name="Google Shape;597;p63"/>
          <p:cNvSpPr txBox="1"/>
          <p:nvPr/>
        </p:nvSpPr>
        <p:spPr>
          <a:xfrm>
            <a:off x="8678108" y="5637637"/>
            <a:ext cx="2631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23</a:t>
            </a:r>
            <a:endParaRPr/>
          </a:p>
        </p:txBody>
      </p:sp>
      <p:pic>
        <p:nvPicPr>
          <p:cNvPr id="598" name="Google Shape;598;p63"/>
          <p:cNvPicPr preferRelativeResize="0"/>
          <p:nvPr/>
        </p:nvPicPr>
        <p:blipFill>
          <a:blip r:embed="rId3">
            <a:alphaModFix/>
          </a:blip>
          <a:stretch>
            <a:fillRect/>
          </a:stretch>
        </p:blipFill>
        <p:spPr>
          <a:xfrm>
            <a:off x="755450" y="1519601"/>
            <a:ext cx="6172676" cy="4299249"/>
          </a:xfrm>
          <a:prstGeom prst="rect">
            <a:avLst/>
          </a:prstGeom>
          <a:noFill/>
          <a:ln>
            <a:noFill/>
          </a:ln>
        </p:spPr>
      </p:pic>
    </p:spTree>
  </p:cSld>
  <p:clrMapOvr>
    <a:masterClrMapping/>
  </p:clrMapOvr>
  <p:transition>
    <p:fade thruBlk="1"/>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0"/>
          <p:cNvSpPr/>
          <p:nvPr/>
        </p:nvSpPr>
        <p:spPr>
          <a:xfrm>
            <a:off x="0" y="1428452"/>
            <a:ext cx="9140100" cy="4566000"/>
          </a:xfrm>
          <a:custGeom>
            <a:avLst/>
            <a:gdLst/>
            <a:ahLst/>
            <a:cxnLst/>
            <a:rect l="l" t="t" r="r" b="b"/>
            <a:pathLst>
              <a:path w="120000" h="120000" extrusionOk="0">
                <a:moveTo>
                  <a:pt x="0" y="119982"/>
                </a:moveTo>
                <a:lnTo>
                  <a:pt x="119995" y="119982"/>
                </a:lnTo>
                <a:lnTo>
                  <a:pt x="119995" y="0"/>
                </a:lnTo>
                <a:lnTo>
                  <a:pt x="0" y="0"/>
                </a:lnTo>
                <a:lnTo>
                  <a:pt x="0" y="119982"/>
                </a:lnTo>
                <a:close/>
              </a:path>
            </a:pathLst>
          </a:custGeom>
          <a:solidFill>
            <a:srgbClr val="F9F9F9"/>
          </a:solidFill>
          <a:ln>
            <a:noFill/>
          </a:ln>
        </p:spPr>
        <p:txBody>
          <a:bodyPr spcFirstLastPara="1" wrap="square" lIns="0" tIns="0" rIns="0" bIns="0" anchor="t" anchorCtr="0">
            <a:noAutofit/>
          </a:bodyPr>
          <a:lstStyle/>
          <a:p>
            <a:endParaRPr sz="3300"/>
          </a:p>
        </p:txBody>
      </p:sp>
      <p:sp>
        <p:nvSpPr>
          <p:cNvPr id="729" name="Google Shape;729;p70"/>
          <p:cNvSpPr/>
          <p:nvPr/>
        </p:nvSpPr>
        <p:spPr>
          <a:xfrm>
            <a:off x="0" y="857250"/>
            <a:ext cx="9140100" cy="571800"/>
          </a:xfrm>
          <a:custGeom>
            <a:avLst/>
            <a:gdLst/>
            <a:ahLst/>
            <a:cxnLst/>
            <a:rect l="l" t="t" r="r" b="b"/>
            <a:pathLst>
              <a:path w="120000" h="120000" extrusionOk="0">
                <a:moveTo>
                  <a:pt x="0" y="119853"/>
                </a:moveTo>
                <a:lnTo>
                  <a:pt x="119995" y="119853"/>
                </a:lnTo>
                <a:lnTo>
                  <a:pt x="119995" y="0"/>
                </a:lnTo>
                <a:lnTo>
                  <a:pt x="0" y="0"/>
                </a:lnTo>
                <a:lnTo>
                  <a:pt x="0" y="119853"/>
                </a:lnTo>
                <a:close/>
              </a:path>
            </a:pathLst>
          </a:custGeom>
          <a:solidFill>
            <a:srgbClr val="22373A"/>
          </a:solidFill>
          <a:ln>
            <a:noFill/>
          </a:ln>
        </p:spPr>
        <p:txBody>
          <a:bodyPr spcFirstLastPara="1" wrap="square" lIns="0" tIns="0" rIns="0" bIns="0" anchor="t" anchorCtr="0">
            <a:noAutofit/>
          </a:bodyPr>
          <a:lstStyle/>
          <a:p>
            <a:endParaRPr sz="3300"/>
          </a:p>
        </p:txBody>
      </p:sp>
      <p:sp>
        <p:nvSpPr>
          <p:cNvPr id="730" name="Google Shape;730;p70"/>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pPr marL="25400"/>
            <a:r>
              <a:rPr lang="en"/>
              <a:t>Calculate adjusted </a:t>
            </a:r>
            <a:r>
              <a:rPr lang="en" sz="2200" b="0" i="1">
                <a:latin typeface="Times New Roman"/>
                <a:ea typeface="Times New Roman"/>
                <a:cs typeface="Times New Roman"/>
                <a:sym typeface="Times New Roman"/>
              </a:rPr>
              <a:t>R</a:t>
            </a:r>
            <a:r>
              <a:rPr lang="en" sz="2200" b="0" baseline="30000">
                <a:latin typeface="Cambria"/>
                <a:ea typeface="Cambria"/>
                <a:cs typeface="Cambria"/>
                <a:sym typeface="Cambria"/>
              </a:rPr>
              <a:t>2</a:t>
            </a:r>
            <a:endParaRPr sz="2200" b="0" i="1">
              <a:latin typeface="Times New Roman"/>
              <a:ea typeface="Times New Roman"/>
              <a:cs typeface="Times New Roman"/>
              <a:sym typeface="Times New Roman"/>
            </a:endParaRPr>
          </a:p>
        </p:txBody>
      </p:sp>
      <p:sp>
        <p:nvSpPr>
          <p:cNvPr id="731" name="Google Shape;731;p70"/>
          <p:cNvSpPr txBox="1"/>
          <p:nvPr/>
        </p:nvSpPr>
        <p:spPr>
          <a:xfrm>
            <a:off x="8678108" y="5640562"/>
            <a:ext cx="2631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27</a:t>
            </a:r>
            <a:endParaRPr/>
          </a:p>
        </p:txBody>
      </p:sp>
      <p:pic>
        <p:nvPicPr>
          <p:cNvPr id="732" name="Google Shape;732;p70"/>
          <p:cNvPicPr preferRelativeResize="0"/>
          <p:nvPr/>
        </p:nvPicPr>
        <p:blipFill rotWithShape="1">
          <a:blip r:embed="rId3">
            <a:alphaModFix/>
          </a:blip>
          <a:srcRect b="58744"/>
          <a:stretch/>
        </p:blipFill>
        <p:spPr>
          <a:xfrm>
            <a:off x="1018275" y="1572501"/>
            <a:ext cx="5663174" cy="1753075"/>
          </a:xfrm>
          <a:prstGeom prst="rect">
            <a:avLst/>
          </a:prstGeom>
          <a:noFill/>
          <a:ln>
            <a:noFill/>
          </a:ln>
        </p:spPr>
      </p:pic>
      <p:pic>
        <p:nvPicPr>
          <p:cNvPr id="733" name="Google Shape;733;p70"/>
          <p:cNvPicPr preferRelativeResize="0"/>
          <p:nvPr/>
        </p:nvPicPr>
        <p:blipFill rotWithShape="1">
          <a:blip r:embed="rId3">
            <a:alphaModFix/>
          </a:blip>
          <a:srcRect t="84733" b="8248"/>
          <a:stretch/>
        </p:blipFill>
        <p:spPr>
          <a:xfrm>
            <a:off x="1018275" y="5173126"/>
            <a:ext cx="5663174" cy="298200"/>
          </a:xfrm>
          <a:prstGeom prst="rect">
            <a:avLst/>
          </a:prstGeom>
          <a:noFill/>
          <a:ln>
            <a:noFill/>
          </a:ln>
        </p:spPr>
      </p:pic>
      <p:pic>
        <p:nvPicPr>
          <p:cNvPr id="734" name="Google Shape;734;p70"/>
          <p:cNvPicPr preferRelativeResize="0"/>
          <p:nvPr/>
        </p:nvPicPr>
        <p:blipFill rotWithShape="1">
          <a:blip r:embed="rId3">
            <a:alphaModFix/>
          </a:blip>
          <a:srcRect t="71367" b="15175"/>
          <a:stretch/>
        </p:blipFill>
        <p:spPr>
          <a:xfrm>
            <a:off x="1018275" y="4605001"/>
            <a:ext cx="5663174" cy="571800"/>
          </a:xfrm>
          <a:prstGeom prst="rect">
            <a:avLst/>
          </a:prstGeom>
          <a:noFill/>
          <a:ln>
            <a:noFill/>
          </a:ln>
        </p:spPr>
      </p:pic>
      <p:pic>
        <p:nvPicPr>
          <p:cNvPr id="735" name="Google Shape;735;p70"/>
          <p:cNvPicPr preferRelativeResize="0"/>
          <p:nvPr/>
        </p:nvPicPr>
        <p:blipFill rotWithShape="1">
          <a:blip r:embed="rId3">
            <a:alphaModFix/>
          </a:blip>
          <a:srcRect t="58162" b="28381"/>
          <a:stretch/>
        </p:blipFill>
        <p:spPr>
          <a:xfrm>
            <a:off x="1018275" y="4044024"/>
            <a:ext cx="5663174" cy="571800"/>
          </a:xfrm>
          <a:prstGeom prst="rect">
            <a:avLst/>
          </a:prstGeom>
          <a:noFill/>
          <a:ln>
            <a:noFill/>
          </a:ln>
        </p:spPr>
      </p:pic>
      <p:pic>
        <p:nvPicPr>
          <p:cNvPr id="736" name="Google Shape;736;p70"/>
          <p:cNvPicPr preferRelativeResize="0"/>
          <p:nvPr/>
        </p:nvPicPr>
        <p:blipFill rotWithShape="1">
          <a:blip r:embed="rId3">
            <a:alphaModFix/>
          </a:blip>
          <a:srcRect t="41254" b="42243"/>
          <a:stretch/>
        </p:blipFill>
        <p:spPr>
          <a:xfrm>
            <a:off x="1018275" y="3325575"/>
            <a:ext cx="5663174" cy="701224"/>
          </a:xfrm>
          <a:prstGeom prst="rect">
            <a:avLst/>
          </a:prstGeom>
          <a:noFill/>
          <a:ln>
            <a:noFill/>
          </a:ln>
        </p:spPr>
      </p:pic>
      <p:pic>
        <p:nvPicPr>
          <p:cNvPr id="737" name="Google Shape;737;p70"/>
          <p:cNvPicPr preferRelativeResize="0"/>
          <p:nvPr/>
        </p:nvPicPr>
        <p:blipFill rotWithShape="1">
          <a:blip r:embed="rId3">
            <a:alphaModFix/>
          </a:blip>
          <a:srcRect t="91752"/>
          <a:stretch/>
        </p:blipFill>
        <p:spPr>
          <a:xfrm>
            <a:off x="1018275" y="5471326"/>
            <a:ext cx="5663174" cy="350450"/>
          </a:xfrm>
          <a:prstGeom prst="rect">
            <a:avLst/>
          </a:prstGeom>
          <a:noFill/>
          <a:ln>
            <a:noFill/>
          </a:ln>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2"/>
                                        </p:tgtEl>
                                        <p:attrNameLst>
                                          <p:attrName>style.visibility</p:attrName>
                                        </p:attrNameLst>
                                      </p:cBhvr>
                                      <p:to>
                                        <p:strVal val="visible"/>
                                      </p:to>
                                    </p:set>
                                    <p:animEffect transition="in" filter="fade">
                                      <p:cBhvr>
                                        <p:cTn id="7" dur="1"/>
                                        <p:tgtEl>
                                          <p:spTgt spid="7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6"/>
                                        </p:tgtEl>
                                        <p:attrNameLst>
                                          <p:attrName>style.visibility</p:attrName>
                                        </p:attrNameLst>
                                      </p:cBhvr>
                                      <p:to>
                                        <p:strVal val="visible"/>
                                      </p:to>
                                    </p:set>
                                    <p:animEffect transition="in" filter="fade">
                                      <p:cBhvr>
                                        <p:cTn id="12" dur="1"/>
                                        <p:tgtEl>
                                          <p:spTgt spid="7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35"/>
                                        </p:tgtEl>
                                        <p:attrNameLst>
                                          <p:attrName>style.visibility</p:attrName>
                                        </p:attrNameLst>
                                      </p:cBhvr>
                                      <p:to>
                                        <p:strVal val="visible"/>
                                      </p:to>
                                    </p:set>
                                    <p:animEffect transition="in" filter="fade">
                                      <p:cBhvr>
                                        <p:cTn id="17" dur="1"/>
                                        <p:tgtEl>
                                          <p:spTgt spid="7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34"/>
                                        </p:tgtEl>
                                        <p:attrNameLst>
                                          <p:attrName>style.visibility</p:attrName>
                                        </p:attrNameLst>
                                      </p:cBhvr>
                                      <p:to>
                                        <p:strVal val="visible"/>
                                      </p:to>
                                    </p:set>
                                    <p:animEffect transition="in" filter="fade">
                                      <p:cBhvr>
                                        <p:cTn id="22" dur="1"/>
                                        <p:tgtEl>
                                          <p:spTgt spid="7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1"/>
                                        <p:tgtEl>
                                          <p:spTgt spid="7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37"/>
                                        </p:tgtEl>
                                        <p:attrNameLst>
                                          <p:attrName>style.visibility</p:attrName>
                                        </p:attrNameLst>
                                      </p:cBhvr>
                                      <p:to>
                                        <p:strVal val="visible"/>
                                      </p:to>
                                    </p:set>
                                    <p:animEffect transition="in" filter="fade">
                                      <p:cBhvr>
                                        <p:cTn id="32" dur="1"/>
                                        <p:tgtEl>
                                          <p:spTgt spid="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7"/>
          <p:cNvSpPr txBox="1">
            <a:spLocks noGrp="1"/>
          </p:cNvSpPr>
          <p:nvPr>
            <p:ph type="body" idx="1"/>
          </p:nvPr>
        </p:nvSpPr>
        <p:spPr>
          <a:xfrm flipH="1">
            <a:off x="457075" y="1305775"/>
            <a:ext cx="7822200" cy="41379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 sz="2000"/>
              <a:t>Applying a model estimate to values outside of the realm of the original data is called </a:t>
            </a:r>
            <a:r>
              <a:rPr lang="en" sz="2000" i="1">
                <a:solidFill>
                  <a:schemeClr val="accent1"/>
                </a:solidFill>
              </a:rPr>
              <a:t>extrapolation</a:t>
            </a:r>
            <a:r>
              <a:rPr lang="en" sz="2000"/>
              <a:t>.</a:t>
            </a:r>
            <a:endParaRPr sz="2000"/>
          </a:p>
          <a:p>
            <a:pPr marL="457200" lvl="0" indent="-355600" algn="l" rtl="0">
              <a:lnSpc>
                <a:spcPct val="115000"/>
              </a:lnSpc>
              <a:spcBef>
                <a:spcPts val="0"/>
              </a:spcBef>
              <a:spcAft>
                <a:spcPts val="0"/>
              </a:spcAft>
              <a:buSzPts val="2000"/>
              <a:buChar char="●"/>
            </a:pPr>
            <a:r>
              <a:rPr lang="en" sz="2000"/>
              <a:t>Sometimes the intercept might be an extrapolation.</a:t>
            </a:r>
            <a:endParaRPr sz="2000"/>
          </a:p>
        </p:txBody>
      </p:sp>
      <p:sp>
        <p:nvSpPr>
          <p:cNvPr id="327" name="Google Shape;327;p57"/>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Extrapolation</a:t>
            </a:r>
            <a:endParaRPr baseline="30000">
              <a:solidFill>
                <a:schemeClr val="accent1"/>
              </a:solidFill>
            </a:endParaRPr>
          </a:p>
        </p:txBody>
      </p:sp>
      <p:pic>
        <p:nvPicPr>
          <p:cNvPr id="328" name="Google Shape;328;p57"/>
          <p:cNvPicPr preferRelativeResize="0"/>
          <p:nvPr/>
        </p:nvPicPr>
        <p:blipFill>
          <a:blip r:embed="rId3">
            <a:alphaModFix/>
          </a:blip>
          <a:stretch>
            <a:fillRect/>
          </a:stretch>
        </p:blipFill>
        <p:spPr>
          <a:xfrm>
            <a:off x="457200" y="2806275"/>
            <a:ext cx="8229600" cy="345285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7"/>
          <p:cNvSpPr txBox="1">
            <a:spLocks noGrp="1"/>
          </p:cNvSpPr>
          <p:nvPr>
            <p:ph type="title"/>
          </p:nvPr>
        </p:nvSpPr>
        <p:spPr>
          <a:xfrm>
            <a:off x="1673074" y="3137642"/>
            <a:ext cx="2626066" cy="336923"/>
          </a:xfrm>
          <a:prstGeom prst="rect">
            <a:avLst/>
          </a:prstGeom>
          <a:noFill/>
          <a:ln>
            <a:noFill/>
          </a:ln>
        </p:spPr>
        <p:txBody>
          <a:bodyPr spcFirstLastPara="1" wrap="square" lIns="0" tIns="0" rIns="0" bIns="0" anchor="t" anchorCtr="0">
            <a:noAutofit/>
          </a:bodyPr>
          <a:lstStyle/>
          <a:p>
            <a:pPr marL="25400"/>
            <a:r>
              <a:rPr lang="en" sz="2500">
                <a:solidFill>
                  <a:srgbClr val="000000"/>
                </a:solidFill>
              </a:rPr>
              <a:t>Model selection</a:t>
            </a:r>
            <a:endParaRPr sz="2500">
              <a:solidFill>
                <a:srgbClr val="F9F9F9"/>
              </a:solidFill>
            </a:endParaRPr>
          </a:p>
        </p:txBody>
      </p:sp>
      <p:sp>
        <p:nvSpPr>
          <p:cNvPr id="117" name="Google Shape;117;p27"/>
          <p:cNvSpPr/>
          <p:nvPr/>
        </p:nvSpPr>
        <p:spPr>
          <a:xfrm>
            <a:off x="1703276" y="3637339"/>
            <a:ext cx="5744598" cy="0"/>
          </a:xfrm>
          <a:custGeom>
            <a:avLst/>
            <a:gdLst/>
            <a:ahLst/>
            <a:cxnLst/>
            <a:rect l="l" t="t" r="r" b="b"/>
            <a:pathLst>
              <a:path w="120000" h="120000" extrusionOk="0">
                <a:moveTo>
                  <a:pt x="0" y="0"/>
                </a:moveTo>
                <a:lnTo>
                  <a:pt x="119974" y="0"/>
                </a:lnTo>
              </a:path>
            </a:pathLst>
          </a:custGeom>
          <a:noFill/>
          <a:ln w="9525" cap="flat" cmpd="sng">
            <a:solidFill>
              <a:srgbClr val="D5C5B6"/>
            </a:solidFill>
            <a:prstDash val="solid"/>
            <a:round/>
            <a:headEnd type="none" w="sm" len="sm"/>
            <a:tailEnd type="none" w="sm" len="sm"/>
          </a:ln>
        </p:spPr>
        <p:txBody>
          <a:bodyPr spcFirstLastPara="1" wrap="square" lIns="0" tIns="0" rIns="0" bIns="0" anchor="t" anchorCtr="0">
            <a:noAutofit/>
          </a:bodyPr>
          <a:lstStyle/>
          <a:p>
            <a:endParaRPr sz="3300"/>
          </a:p>
        </p:txBody>
      </p:sp>
      <p:sp>
        <p:nvSpPr>
          <p:cNvPr id="118" name="Google Shape;118;p27"/>
          <p:cNvSpPr/>
          <p:nvPr/>
        </p:nvSpPr>
        <p:spPr>
          <a:xfrm>
            <a:off x="1698259" y="3637339"/>
            <a:ext cx="5753415" cy="0"/>
          </a:xfrm>
          <a:custGeom>
            <a:avLst/>
            <a:gdLst/>
            <a:ahLst/>
            <a:cxnLst/>
            <a:rect l="l" t="t" r="r" b="b"/>
            <a:pathLst>
              <a:path w="120000" h="120000" extrusionOk="0">
                <a:moveTo>
                  <a:pt x="0" y="0"/>
                </a:moveTo>
                <a:lnTo>
                  <a:pt x="120000" y="0"/>
                </a:lnTo>
              </a:path>
            </a:pathLst>
          </a:custGeom>
          <a:noFill/>
          <a:ln w="10100" cap="flat" cmpd="sng">
            <a:solidFill>
              <a:srgbClr val="D5C5B6"/>
            </a:solidFill>
            <a:prstDash val="solid"/>
            <a:round/>
            <a:headEnd type="none" w="sm" len="sm"/>
            <a:tailEnd type="none" w="sm" len="sm"/>
          </a:ln>
        </p:spPr>
        <p:txBody>
          <a:bodyPr spcFirstLastPara="1" wrap="square" lIns="0" tIns="0" rIns="0" bIns="0" anchor="t" anchorCtr="0">
            <a:noAutofit/>
          </a:bodyPr>
          <a:lstStyle/>
          <a:p>
            <a:endParaRPr sz="3300"/>
          </a:p>
        </p:txBody>
      </p:sp>
      <p:sp>
        <p:nvSpPr>
          <p:cNvPr id="119" name="Google Shape;119;p27"/>
          <p:cNvSpPr/>
          <p:nvPr/>
        </p:nvSpPr>
        <p:spPr>
          <a:xfrm>
            <a:off x="1703277" y="3637339"/>
            <a:ext cx="1566823" cy="0"/>
          </a:xfrm>
          <a:custGeom>
            <a:avLst/>
            <a:gdLst/>
            <a:ahLst/>
            <a:cxnLst/>
            <a:rect l="l" t="t" r="r" b="b"/>
            <a:pathLst>
              <a:path w="120000" h="120000" extrusionOk="0">
                <a:moveTo>
                  <a:pt x="0" y="0"/>
                </a:moveTo>
                <a:lnTo>
                  <a:pt x="119962" y="0"/>
                </a:lnTo>
              </a:path>
            </a:pathLst>
          </a:custGeom>
          <a:noFill/>
          <a:ln w="9525" cap="flat" cmpd="sng">
            <a:solidFill>
              <a:srgbClr val="EB801A"/>
            </a:solidFill>
            <a:prstDash val="solid"/>
            <a:round/>
            <a:headEnd type="none" w="sm" len="sm"/>
            <a:tailEnd type="none" w="sm" len="sm"/>
          </a:ln>
        </p:spPr>
        <p:txBody>
          <a:bodyPr spcFirstLastPara="1" wrap="square" lIns="0" tIns="0" rIns="0" bIns="0" anchor="t" anchorCtr="0">
            <a:noAutofit/>
          </a:bodyPr>
          <a:lstStyle/>
          <a:p>
            <a:endParaRPr sz="3300"/>
          </a:p>
        </p:txBody>
      </p:sp>
      <p:sp>
        <p:nvSpPr>
          <p:cNvPr id="120" name="Google Shape;120;p27"/>
          <p:cNvSpPr/>
          <p:nvPr/>
        </p:nvSpPr>
        <p:spPr>
          <a:xfrm>
            <a:off x="1698259" y="3637339"/>
            <a:ext cx="1576899" cy="0"/>
          </a:xfrm>
          <a:custGeom>
            <a:avLst/>
            <a:gdLst/>
            <a:ahLst/>
            <a:cxnLst/>
            <a:rect l="l" t="t" r="r" b="b"/>
            <a:pathLst>
              <a:path w="120000" h="120000" extrusionOk="0">
                <a:moveTo>
                  <a:pt x="0" y="0"/>
                </a:moveTo>
                <a:lnTo>
                  <a:pt x="119960" y="0"/>
                </a:lnTo>
              </a:path>
            </a:pathLst>
          </a:custGeom>
          <a:noFill/>
          <a:ln w="10100" cap="flat" cmpd="sng">
            <a:solidFill>
              <a:srgbClr val="EB801A"/>
            </a:solidFill>
            <a:prstDash val="solid"/>
            <a:round/>
            <a:headEnd type="none" w="sm" len="sm"/>
            <a:tailEnd type="none" w="sm" len="sm"/>
          </a:ln>
        </p:spPr>
        <p:txBody>
          <a:bodyPr spcFirstLastPara="1" wrap="square" lIns="0" tIns="0" rIns="0" bIns="0" anchor="t" anchorCtr="0">
            <a:noAutofit/>
          </a:bodyPr>
          <a:lstStyle/>
          <a:p>
            <a:endParaRPr sz="3300"/>
          </a:p>
        </p:txBody>
      </p:sp>
    </p:spTree>
  </p:cSld>
  <p:clrMapOvr>
    <a:masterClrMapping/>
  </p:clrMapOvr>
  <p:transition>
    <p:fade thruBlk="1"/>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8"/>
          <p:cNvSpPr txBox="1">
            <a:spLocks noGrp="1"/>
          </p:cNvSpPr>
          <p:nvPr>
            <p:ph type="title"/>
          </p:nvPr>
        </p:nvSpPr>
        <p:spPr>
          <a:xfrm>
            <a:off x="203108" y="984375"/>
            <a:ext cx="8737783" cy="298229"/>
          </a:xfrm>
          <a:prstGeom prst="rect">
            <a:avLst/>
          </a:prstGeom>
          <a:noFill/>
          <a:ln>
            <a:noFill/>
          </a:ln>
        </p:spPr>
        <p:txBody>
          <a:bodyPr spcFirstLastPara="1" wrap="square" lIns="0" tIns="0" rIns="0" bIns="0" anchor="t" anchorCtr="0">
            <a:noAutofit/>
          </a:bodyPr>
          <a:lstStyle/>
          <a:p>
            <a:pPr marL="25400"/>
            <a:r>
              <a:rPr lang="en"/>
              <a:t>Beauty in the classroom</a:t>
            </a:r>
            <a:endParaRPr sz="2500"/>
          </a:p>
        </p:txBody>
      </p:sp>
      <p:sp>
        <p:nvSpPr>
          <p:cNvPr id="126" name="Google Shape;126;p28"/>
          <p:cNvSpPr txBox="1">
            <a:spLocks noGrp="1"/>
          </p:cNvSpPr>
          <p:nvPr>
            <p:ph type="sldNum" idx="12"/>
          </p:nvPr>
        </p:nvSpPr>
        <p:spPr>
          <a:xfrm>
            <a:off x="8546895" y="5637637"/>
            <a:ext cx="419413" cy="181202"/>
          </a:xfrm>
          <a:prstGeom prst="rect">
            <a:avLst/>
          </a:prstGeom>
          <a:noFill/>
          <a:ln>
            <a:noFill/>
          </a:ln>
        </p:spPr>
        <p:txBody>
          <a:bodyPr spcFirstLastPara="1" wrap="square" lIns="0" tIns="0" rIns="0" bIns="0" anchor="t" anchorCtr="0">
            <a:noAutofit/>
          </a:bodyPr>
          <a:lstStyle/>
          <a:p>
            <a:pPr marL="139700" indent="0"/>
            <a:r>
              <a:rPr lang="en"/>
              <a:t>31</a:t>
            </a:r>
            <a:endParaRPr sz="2500"/>
          </a:p>
        </p:txBody>
      </p:sp>
      <p:sp>
        <p:nvSpPr>
          <p:cNvPr id="127" name="Google Shape;127;p28"/>
          <p:cNvSpPr txBox="1"/>
          <p:nvPr/>
        </p:nvSpPr>
        <p:spPr>
          <a:xfrm>
            <a:off x="966089" y="1711034"/>
            <a:ext cx="7472636" cy="2141395"/>
          </a:xfrm>
          <a:prstGeom prst="rect">
            <a:avLst/>
          </a:prstGeom>
          <a:noFill/>
          <a:ln>
            <a:noFill/>
          </a:ln>
        </p:spPr>
        <p:txBody>
          <a:bodyPr spcFirstLastPara="1" wrap="square" lIns="0" tIns="0" rIns="0" bIns="0" anchor="t" anchorCtr="0">
            <a:noAutofit/>
          </a:bodyPr>
          <a:lstStyle/>
          <a:p>
            <a:pPr marL="266700" marR="101600" indent="-241300">
              <a:lnSpc>
                <a:spcPct val="129800"/>
              </a:lnSpc>
              <a:buClr>
                <a:srgbClr val="22373A"/>
              </a:buClr>
              <a:buSzPts val="1800"/>
              <a:buFont typeface="Lucida Sans"/>
              <a:buChar char="•"/>
            </a:pPr>
            <a:r>
              <a:rPr lang="en" sz="1800">
                <a:solidFill>
                  <a:srgbClr val="22373A"/>
                </a:solidFill>
              </a:rPr>
              <a:t>Data: Student evaluations of instructors’ beauty and teaching  quality for 463 courses at the University of Texas.</a:t>
            </a:r>
            <a:endParaRPr sz="1800"/>
          </a:p>
          <a:p>
            <a:pPr marL="266700" marR="12700" indent="-241300">
              <a:lnSpc>
                <a:spcPct val="129800"/>
              </a:lnSpc>
              <a:spcBef>
                <a:spcPts val="500"/>
              </a:spcBef>
              <a:buClr>
                <a:srgbClr val="22373A"/>
              </a:buClr>
              <a:buSzPts val="1800"/>
              <a:buFont typeface="Lucida Sans"/>
              <a:buChar char="•"/>
            </a:pPr>
            <a:r>
              <a:rPr lang="en" sz="1800">
                <a:solidFill>
                  <a:srgbClr val="22373A"/>
                </a:solidFill>
              </a:rPr>
              <a:t>Evaluations conducted at the end of semester, and the beauty  judgements were made later, by six students who had not  attended the classes and were not aware of the course  evaluations (2 upper level females, 2 upper level males, one  lower level female, one lower level male).</a:t>
            </a:r>
            <a:endParaRPr sz="1800"/>
          </a:p>
        </p:txBody>
      </p:sp>
      <p:sp>
        <p:nvSpPr>
          <p:cNvPr id="128" name="Google Shape;128;p28"/>
          <p:cNvSpPr txBox="1"/>
          <p:nvPr/>
        </p:nvSpPr>
        <p:spPr>
          <a:xfrm>
            <a:off x="688849" y="4609230"/>
            <a:ext cx="7565841" cy="441680"/>
          </a:xfrm>
          <a:prstGeom prst="rect">
            <a:avLst/>
          </a:prstGeom>
          <a:noFill/>
          <a:ln>
            <a:noFill/>
          </a:ln>
        </p:spPr>
        <p:txBody>
          <a:bodyPr spcFirstLastPara="1" wrap="square" lIns="0" tIns="0" rIns="0" bIns="0" anchor="t" anchorCtr="0">
            <a:noAutofit/>
          </a:bodyPr>
          <a:lstStyle/>
          <a:p>
            <a:pPr marL="25400"/>
            <a:r>
              <a:rPr lang="en" sz="1000">
                <a:solidFill>
                  <a:srgbClr val="22373A"/>
                </a:solidFill>
              </a:rPr>
              <a:t>Hamermesh &amp; Parker. (2004)“Beauty in the classroom: instructorsO</a:t>
            </a:r>
            <a:r>
              <a:rPr lang="en" sz="1500" baseline="30000">
                <a:solidFill>
                  <a:srgbClr val="22373A"/>
                </a:solidFill>
              </a:rPr>
              <a:t>˜  </a:t>
            </a:r>
            <a:r>
              <a:rPr lang="en" sz="1000">
                <a:solidFill>
                  <a:srgbClr val="22373A"/>
                </a:solidFill>
              </a:rPr>
              <a:t>pulchritude and putative pedagogical  productivityO</a:t>
            </a:r>
            <a:r>
              <a:rPr lang="en" sz="1500" baseline="30000">
                <a:solidFill>
                  <a:srgbClr val="22373A"/>
                </a:solidFill>
              </a:rPr>
              <a:t>´</a:t>
            </a:r>
            <a:endParaRPr sz="1500" baseline="30000"/>
          </a:p>
          <a:p>
            <a:pPr>
              <a:spcBef>
                <a:spcPts val="100"/>
              </a:spcBef>
            </a:pPr>
            <a:endParaRPr>
              <a:latin typeface="Times New Roman"/>
              <a:ea typeface="Times New Roman"/>
              <a:cs typeface="Times New Roman"/>
              <a:sym typeface="Times New Roman"/>
            </a:endParaRPr>
          </a:p>
          <a:p>
            <a:pPr marL="25400"/>
            <a:r>
              <a:rPr lang="en" sz="1000">
                <a:solidFill>
                  <a:srgbClr val="22373A"/>
                </a:solidFill>
              </a:rPr>
              <a:t>Economics Education Review.</a:t>
            </a:r>
            <a:endParaRPr sz="1000"/>
          </a:p>
        </p:txBody>
      </p:sp>
    </p:spTree>
  </p:cSld>
  <p:clrMapOvr>
    <a:masterClrMapping/>
  </p:clrMapOvr>
  <p:transition>
    <p:fade thruBlk="1"/>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9"/>
          <p:cNvSpPr/>
          <p:nvPr/>
        </p:nvSpPr>
        <p:spPr>
          <a:xfrm>
            <a:off x="0" y="1428452"/>
            <a:ext cx="9140100" cy="4566000"/>
          </a:xfrm>
          <a:custGeom>
            <a:avLst/>
            <a:gdLst/>
            <a:ahLst/>
            <a:cxnLst/>
            <a:rect l="l" t="t" r="r" b="b"/>
            <a:pathLst>
              <a:path w="120000" h="120000" extrusionOk="0">
                <a:moveTo>
                  <a:pt x="0" y="119982"/>
                </a:moveTo>
                <a:lnTo>
                  <a:pt x="119995" y="119982"/>
                </a:lnTo>
                <a:lnTo>
                  <a:pt x="119995" y="0"/>
                </a:lnTo>
                <a:lnTo>
                  <a:pt x="0" y="0"/>
                </a:lnTo>
                <a:lnTo>
                  <a:pt x="0" y="119982"/>
                </a:lnTo>
                <a:close/>
              </a:path>
            </a:pathLst>
          </a:custGeom>
          <a:solidFill>
            <a:srgbClr val="F9F9F9"/>
          </a:solidFill>
          <a:ln>
            <a:noFill/>
          </a:ln>
        </p:spPr>
        <p:txBody>
          <a:bodyPr spcFirstLastPara="1" wrap="square" lIns="0" tIns="0" rIns="0" bIns="0" anchor="t" anchorCtr="0">
            <a:noAutofit/>
          </a:bodyPr>
          <a:lstStyle/>
          <a:p>
            <a:endParaRPr sz="3300"/>
          </a:p>
        </p:txBody>
      </p:sp>
      <p:sp>
        <p:nvSpPr>
          <p:cNvPr id="134" name="Google Shape;134;p29"/>
          <p:cNvSpPr/>
          <p:nvPr/>
        </p:nvSpPr>
        <p:spPr>
          <a:xfrm>
            <a:off x="0" y="857250"/>
            <a:ext cx="9140100" cy="571800"/>
          </a:xfrm>
          <a:custGeom>
            <a:avLst/>
            <a:gdLst/>
            <a:ahLst/>
            <a:cxnLst/>
            <a:rect l="l" t="t" r="r" b="b"/>
            <a:pathLst>
              <a:path w="120000" h="120000" extrusionOk="0">
                <a:moveTo>
                  <a:pt x="0" y="119853"/>
                </a:moveTo>
                <a:lnTo>
                  <a:pt x="119995" y="119853"/>
                </a:lnTo>
                <a:lnTo>
                  <a:pt x="119995" y="0"/>
                </a:lnTo>
                <a:lnTo>
                  <a:pt x="0" y="0"/>
                </a:lnTo>
                <a:lnTo>
                  <a:pt x="0" y="119853"/>
                </a:lnTo>
                <a:close/>
              </a:path>
            </a:pathLst>
          </a:custGeom>
          <a:solidFill>
            <a:srgbClr val="22373A"/>
          </a:solidFill>
          <a:ln>
            <a:noFill/>
          </a:ln>
        </p:spPr>
        <p:txBody>
          <a:bodyPr spcFirstLastPara="1" wrap="square" lIns="0" tIns="0" rIns="0" bIns="0" anchor="t" anchorCtr="0">
            <a:noAutofit/>
          </a:bodyPr>
          <a:lstStyle/>
          <a:p>
            <a:endParaRPr sz="3300"/>
          </a:p>
        </p:txBody>
      </p:sp>
      <p:sp>
        <p:nvSpPr>
          <p:cNvPr id="135" name="Google Shape;135;p29"/>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r>
              <a:rPr lang="en"/>
              <a:t>Professor rating vs. beauty</a:t>
            </a:r>
            <a:endParaRPr sz="2200" baseline="30000">
              <a:latin typeface="Cambria"/>
              <a:ea typeface="Cambria"/>
              <a:cs typeface="Cambria"/>
              <a:sym typeface="Cambria"/>
            </a:endParaRPr>
          </a:p>
        </p:txBody>
      </p:sp>
      <p:sp>
        <p:nvSpPr>
          <p:cNvPr id="136" name="Google Shape;136;p29"/>
          <p:cNvSpPr txBox="1"/>
          <p:nvPr/>
        </p:nvSpPr>
        <p:spPr>
          <a:xfrm>
            <a:off x="8678108" y="5640562"/>
            <a:ext cx="2631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27</a:t>
            </a:r>
            <a:endParaRPr/>
          </a:p>
        </p:txBody>
      </p:sp>
      <p:sp>
        <p:nvSpPr>
          <p:cNvPr id="137" name="Google Shape;137;p29"/>
          <p:cNvSpPr txBox="1"/>
          <p:nvPr/>
        </p:nvSpPr>
        <p:spPr>
          <a:xfrm>
            <a:off x="688848" y="1597970"/>
            <a:ext cx="7674300" cy="908700"/>
          </a:xfrm>
          <a:prstGeom prst="rect">
            <a:avLst/>
          </a:prstGeom>
          <a:noFill/>
          <a:ln>
            <a:noFill/>
          </a:ln>
        </p:spPr>
        <p:txBody>
          <a:bodyPr spcFirstLastPara="1" wrap="square" lIns="0" tIns="0" rIns="0" bIns="0" anchor="t" anchorCtr="0">
            <a:noAutofit/>
          </a:bodyPr>
          <a:lstStyle/>
          <a:p>
            <a:pPr marL="25400" marR="12700">
              <a:lnSpc>
                <a:spcPct val="129899"/>
              </a:lnSpc>
            </a:pPr>
            <a:r>
              <a:rPr lang="en" sz="1800">
                <a:solidFill>
                  <a:srgbClr val="22373A"/>
                </a:solidFill>
              </a:rPr>
              <a:t>Professor evaluation score (higher score means better) vs. beauty  score (a score of 0 means average, negative score means below  average, and a positive score above average):</a:t>
            </a:r>
            <a:endParaRPr sz="1800"/>
          </a:p>
        </p:txBody>
      </p:sp>
      <p:pic>
        <p:nvPicPr>
          <p:cNvPr id="138" name="Google Shape;138;p29"/>
          <p:cNvPicPr preferRelativeResize="0"/>
          <p:nvPr/>
        </p:nvPicPr>
        <p:blipFill>
          <a:blip r:embed="rId3">
            <a:alphaModFix/>
          </a:blip>
          <a:stretch>
            <a:fillRect/>
          </a:stretch>
        </p:blipFill>
        <p:spPr>
          <a:xfrm>
            <a:off x="1283101" y="2675601"/>
            <a:ext cx="4200501" cy="3146151"/>
          </a:xfrm>
          <a:prstGeom prst="rect">
            <a:avLst/>
          </a:prstGeom>
          <a:noFill/>
          <a:ln>
            <a:noFill/>
          </a:ln>
        </p:spPr>
      </p:pic>
    </p:spTree>
  </p:cSld>
  <p:clrMapOvr>
    <a:masterClrMapping/>
  </p:clrMapOvr>
  <p:transition>
    <p:fade thruBlk="1"/>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0"/>
          <p:cNvSpPr/>
          <p:nvPr/>
        </p:nvSpPr>
        <p:spPr>
          <a:xfrm>
            <a:off x="1" y="857250"/>
            <a:ext cx="9140221" cy="5136892"/>
          </a:xfrm>
          <a:custGeom>
            <a:avLst/>
            <a:gdLst/>
            <a:ahLst/>
            <a:cxnLst/>
            <a:rect l="l" t="t" r="r" b="b"/>
            <a:pathLst>
              <a:path w="120000" h="120000" extrusionOk="0">
                <a:moveTo>
                  <a:pt x="0" y="119989"/>
                </a:moveTo>
                <a:lnTo>
                  <a:pt x="119995" y="119989"/>
                </a:lnTo>
                <a:lnTo>
                  <a:pt x="119995" y="0"/>
                </a:lnTo>
                <a:lnTo>
                  <a:pt x="0" y="0"/>
                </a:lnTo>
                <a:lnTo>
                  <a:pt x="0" y="119989"/>
                </a:lnTo>
                <a:close/>
              </a:path>
            </a:pathLst>
          </a:custGeom>
          <a:solidFill>
            <a:srgbClr val="F9F9F9"/>
          </a:solidFill>
          <a:ln>
            <a:noFill/>
          </a:ln>
        </p:spPr>
        <p:txBody>
          <a:bodyPr spcFirstLastPara="1" wrap="square" lIns="0" tIns="0" rIns="0" bIns="0" anchor="t" anchorCtr="0">
            <a:noAutofit/>
          </a:bodyPr>
          <a:lstStyle/>
          <a:p>
            <a:endParaRPr sz="3300"/>
          </a:p>
        </p:txBody>
      </p:sp>
      <p:sp>
        <p:nvSpPr>
          <p:cNvPr id="144" name="Google Shape;144;p30"/>
          <p:cNvSpPr/>
          <p:nvPr/>
        </p:nvSpPr>
        <p:spPr>
          <a:xfrm>
            <a:off x="613276" y="898983"/>
            <a:ext cx="7913463" cy="122689"/>
          </a:xfrm>
          <a:custGeom>
            <a:avLst/>
            <a:gdLst/>
            <a:ahLst/>
            <a:cxnLst/>
            <a:rect l="l" t="t" r="r" b="b"/>
            <a:pathLst>
              <a:path w="120000" h="120000" extrusionOk="0">
                <a:moveTo>
                  <a:pt x="118470" y="0"/>
                </a:moveTo>
                <a:lnTo>
                  <a:pt x="1527" y="0"/>
                </a:lnTo>
                <a:lnTo>
                  <a:pt x="934" y="5826"/>
                </a:lnTo>
                <a:lnTo>
                  <a:pt x="448" y="21691"/>
                </a:lnTo>
                <a:lnTo>
                  <a:pt x="120" y="45172"/>
                </a:lnTo>
                <a:lnTo>
                  <a:pt x="0" y="73846"/>
                </a:lnTo>
                <a:lnTo>
                  <a:pt x="0" y="119758"/>
                </a:lnTo>
                <a:lnTo>
                  <a:pt x="119998" y="119758"/>
                </a:lnTo>
                <a:lnTo>
                  <a:pt x="119998" y="73846"/>
                </a:lnTo>
                <a:lnTo>
                  <a:pt x="119877" y="45172"/>
                </a:lnTo>
                <a:lnTo>
                  <a:pt x="119549" y="21691"/>
                </a:lnTo>
                <a:lnTo>
                  <a:pt x="119063" y="5826"/>
                </a:lnTo>
                <a:lnTo>
                  <a:pt x="118470"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145" name="Google Shape;145;p30"/>
          <p:cNvSpPr/>
          <p:nvPr/>
        </p:nvSpPr>
        <p:spPr>
          <a:xfrm>
            <a:off x="613276" y="965004"/>
            <a:ext cx="7913463" cy="307666"/>
          </a:xfrm>
          <a:custGeom>
            <a:avLst/>
            <a:gdLst/>
            <a:ahLst/>
            <a:cxnLst/>
            <a:rect l="l" t="t" r="r" b="b"/>
            <a:pathLst>
              <a:path w="120000" h="120000" extrusionOk="0">
                <a:moveTo>
                  <a:pt x="119998" y="0"/>
                </a:moveTo>
                <a:lnTo>
                  <a:pt x="0" y="0"/>
                </a:lnTo>
                <a:lnTo>
                  <a:pt x="0" y="90302"/>
                </a:lnTo>
                <a:lnTo>
                  <a:pt x="120" y="101737"/>
                </a:lnTo>
                <a:lnTo>
                  <a:pt x="448" y="111100"/>
                </a:lnTo>
                <a:lnTo>
                  <a:pt x="934" y="117427"/>
                </a:lnTo>
                <a:lnTo>
                  <a:pt x="1527" y="119751"/>
                </a:lnTo>
                <a:lnTo>
                  <a:pt x="118470" y="119751"/>
                </a:lnTo>
                <a:lnTo>
                  <a:pt x="119063" y="117427"/>
                </a:lnTo>
                <a:lnTo>
                  <a:pt x="119549" y="111100"/>
                </a:lnTo>
                <a:lnTo>
                  <a:pt x="119877" y="101737"/>
                </a:lnTo>
                <a:lnTo>
                  <a:pt x="119998" y="90302"/>
                </a:lnTo>
                <a:lnTo>
                  <a:pt x="119998"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146" name="Google Shape;146;p30"/>
          <p:cNvSpPr txBox="1"/>
          <p:nvPr/>
        </p:nvSpPr>
        <p:spPr>
          <a:xfrm>
            <a:off x="688850" y="956573"/>
            <a:ext cx="6995400" cy="419700"/>
          </a:xfrm>
          <a:prstGeom prst="rect">
            <a:avLst/>
          </a:prstGeom>
          <a:noFill/>
          <a:ln>
            <a:noFill/>
          </a:ln>
        </p:spPr>
        <p:txBody>
          <a:bodyPr spcFirstLastPara="1" wrap="square" lIns="0" tIns="0" rIns="0" bIns="0" anchor="t" anchorCtr="0">
            <a:noAutofit/>
          </a:bodyPr>
          <a:lstStyle/>
          <a:p>
            <a:pPr marL="25400"/>
            <a:r>
              <a:rPr lang="en" sz="1800">
                <a:solidFill>
                  <a:srgbClr val="3884B7"/>
                </a:solidFill>
              </a:rPr>
              <a:t>Which of the below is </a:t>
            </a:r>
            <a:r>
              <a:rPr lang="en" sz="1800" u="sng">
                <a:solidFill>
                  <a:srgbClr val="3884B7"/>
                </a:solidFill>
              </a:rPr>
              <a:t>correct </a:t>
            </a:r>
            <a:r>
              <a:rPr lang="en" sz="1800">
                <a:solidFill>
                  <a:srgbClr val="3884B7"/>
                </a:solidFill>
              </a:rPr>
              <a:t>based on the model output?</a:t>
            </a:r>
            <a:endParaRPr sz="1700"/>
          </a:p>
        </p:txBody>
      </p:sp>
      <p:sp>
        <p:nvSpPr>
          <p:cNvPr id="147" name="Google Shape;147;p30"/>
          <p:cNvSpPr txBox="1"/>
          <p:nvPr/>
        </p:nvSpPr>
        <p:spPr>
          <a:xfrm>
            <a:off x="8678108" y="5637637"/>
            <a:ext cx="263236" cy="181202"/>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33</a:t>
            </a:r>
            <a:endParaRPr/>
          </a:p>
        </p:txBody>
      </p:sp>
      <p:pic>
        <p:nvPicPr>
          <p:cNvPr id="148" name="Google Shape;148;p30"/>
          <p:cNvPicPr preferRelativeResize="0"/>
          <p:nvPr/>
        </p:nvPicPr>
        <p:blipFill>
          <a:blip r:embed="rId3">
            <a:alphaModFix/>
          </a:blip>
          <a:stretch>
            <a:fillRect/>
          </a:stretch>
        </p:blipFill>
        <p:spPr>
          <a:xfrm>
            <a:off x="1590899" y="1325013"/>
            <a:ext cx="5411604" cy="1372200"/>
          </a:xfrm>
          <a:prstGeom prst="rect">
            <a:avLst/>
          </a:prstGeom>
          <a:noFill/>
          <a:ln>
            <a:noFill/>
          </a:ln>
        </p:spPr>
      </p:pic>
      <p:pic>
        <p:nvPicPr>
          <p:cNvPr id="149" name="Google Shape;149;p30"/>
          <p:cNvPicPr preferRelativeResize="0"/>
          <p:nvPr/>
        </p:nvPicPr>
        <p:blipFill>
          <a:blip r:embed="rId4">
            <a:alphaModFix/>
          </a:blip>
          <a:stretch>
            <a:fillRect/>
          </a:stretch>
        </p:blipFill>
        <p:spPr>
          <a:xfrm>
            <a:off x="1026514" y="2749575"/>
            <a:ext cx="6540375" cy="3069276"/>
          </a:xfrm>
          <a:prstGeom prst="rect">
            <a:avLst/>
          </a:prstGeom>
          <a:noFill/>
          <a:ln>
            <a:noFill/>
          </a:ln>
        </p:spPr>
      </p:pic>
    </p:spTree>
  </p:cSld>
  <p:clrMapOvr>
    <a:masterClrMapping/>
  </p:clrMapOvr>
  <p:transition>
    <p:fade thruBlk="1"/>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p:nvPr/>
        </p:nvSpPr>
        <p:spPr>
          <a:xfrm>
            <a:off x="0" y="857250"/>
            <a:ext cx="9140100" cy="5136900"/>
          </a:xfrm>
          <a:custGeom>
            <a:avLst/>
            <a:gdLst/>
            <a:ahLst/>
            <a:cxnLst/>
            <a:rect l="l" t="t" r="r" b="b"/>
            <a:pathLst>
              <a:path w="120000" h="120000" extrusionOk="0">
                <a:moveTo>
                  <a:pt x="0" y="119989"/>
                </a:moveTo>
                <a:lnTo>
                  <a:pt x="119995" y="119989"/>
                </a:lnTo>
                <a:lnTo>
                  <a:pt x="119995" y="0"/>
                </a:lnTo>
                <a:lnTo>
                  <a:pt x="0" y="0"/>
                </a:lnTo>
                <a:lnTo>
                  <a:pt x="0" y="119989"/>
                </a:lnTo>
                <a:close/>
              </a:path>
            </a:pathLst>
          </a:custGeom>
          <a:solidFill>
            <a:srgbClr val="F9F9F9"/>
          </a:solidFill>
          <a:ln>
            <a:noFill/>
          </a:ln>
        </p:spPr>
        <p:txBody>
          <a:bodyPr spcFirstLastPara="1" wrap="square" lIns="0" tIns="0" rIns="0" bIns="0" anchor="t" anchorCtr="0">
            <a:noAutofit/>
          </a:bodyPr>
          <a:lstStyle/>
          <a:p>
            <a:endParaRPr sz="3300"/>
          </a:p>
        </p:txBody>
      </p:sp>
      <p:sp>
        <p:nvSpPr>
          <p:cNvPr id="155" name="Google Shape;155;p31"/>
          <p:cNvSpPr/>
          <p:nvPr/>
        </p:nvSpPr>
        <p:spPr>
          <a:xfrm>
            <a:off x="613275" y="898982"/>
            <a:ext cx="7913400" cy="122700"/>
          </a:xfrm>
          <a:custGeom>
            <a:avLst/>
            <a:gdLst/>
            <a:ahLst/>
            <a:cxnLst/>
            <a:rect l="l" t="t" r="r" b="b"/>
            <a:pathLst>
              <a:path w="120000" h="120000" extrusionOk="0">
                <a:moveTo>
                  <a:pt x="118470" y="0"/>
                </a:moveTo>
                <a:lnTo>
                  <a:pt x="1527" y="0"/>
                </a:lnTo>
                <a:lnTo>
                  <a:pt x="934" y="5826"/>
                </a:lnTo>
                <a:lnTo>
                  <a:pt x="448" y="21691"/>
                </a:lnTo>
                <a:lnTo>
                  <a:pt x="120" y="45172"/>
                </a:lnTo>
                <a:lnTo>
                  <a:pt x="0" y="73846"/>
                </a:lnTo>
                <a:lnTo>
                  <a:pt x="0" y="119758"/>
                </a:lnTo>
                <a:lnTo>
                  <a:pt x="119998" y="119758"/>
                </a:lnTo>
                <a:lnTo>
                  <a:pt x="119998" y="73846"/>
                </a:lnTo>
                <a:lnTo>
                  <a:pt x="119877" y="45172"/>
                </a:lnTo>
                <a:lnTo>
                  <a:pt x="119549" y="21691"/>
                </a:lnTo>
                <a:lnTo>
                  <a:pt x="119063" y="5826"/>
                </a:lnTo>
                <a:lnTo>
                  <a:pt x="118470"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156" name="Google Shape;156;p31"/>
          <p:cNvSpPr/>
          <p:nvPr/>
        </p:nvSpPr>
        <p:spPr>
          <a:xfrm>
            <a:off x="613275" y="965004"/>
            <a:ext cx="7913400" cy="307800"/>
          </a:xfrm>
          <a:custGeom>
            <a:avLst/>
            <a:gdLst/>
            <a:ahLst/>
            <a:cxnLst/>
            <a:rect l="l" t="t" r="r" b="b"/>
            <a:pathLst>
              <a:path w="120000" h="120000" extrusionOk="0">
                <a:moveTo>
                  <a:pt x="119998" y="0"/>
                </a:moveTo>
                <a:lnTo>
                  <a:pt x="0" y="0"/>
                </a:lnTo>
                <a:lnTo>
                  <a:pt x="0" y="90302"/>
                </a:lnTo>
                <a:lnTo>
                  <a:pt x="120" y="101737"/>
                </a:lnTo>
                <a:lnTo>
                  <a:pt x="448" y="111100"/>
                </a:lnTo>
                <a:lnTo>
                  <a:pt x="934" y="117427"/>
                </a:lnTo>
                <a:lnTo>
                  <a:pt x="1527" y="119751"/>
                </a:lnTo>
                <a:lnTo>
                  <a:pt x="118470" y="119751"/>
                </a:lnTo>
                <a:lnTo>
                  <a:pt x="119063" y="117427"/>
                </a:lnTo>
                <a:lnTo>
                  <a:pt x="119549" y="111100"/>
                </a:lnTo>
                <a:lnTo>
                  <a:pt x="119877" y="101737"/>
                </a:lnTo>
                <a:lnTo>
                  <a:pt x="119998" y="90302"/>
                </a:lnTo>
                <a:lnTo>
                  <a:pt x="119998" y="0"/>
                </a:lnTo>
                <a:close/>
              </a:path>
            </a:pathLst>
          </a:custGeom>
          <a:solidFill>
            <a:srgbClr val="F9F9F9"/>
          </a:solidFill>
          <a:ln>
            <a:noFill/>
          </a:ln>
        </p:spPr>
        <p:txBody>
          <a:bodyPr spcFirstLastPara="1" wrap="square" lIns="0" tIns="0" rIns="0" bIns="0" anchor="t" anchorCtr="0">
            <a:noAutofit/>
          </a:bodyPr>
          <a:lstStyle/>
          <a:p>
            <a:endParaRPr sz="3300"/>
          </a:p>
        </p:txBody>
      </p:sp>
      <p:pic>
        <p:nvPicPr>
          <p:cNvPr id="157" name="Google Shape;157;p31"/>
          <p:cNvPicPr preferRelativeResize="0"/>
          <p:nvPr/>
        </p:nvPicPr>
        <p:blipFill>
          <a:blip r:embed="rId3">
            <a:alphaModFix/>
          </a:blip>
          <a:stretch>
            <a:fillRect/>
          </a:stretch>
        </p:blipFill>
        <p:spPr>
          <a:xfrm>
            <a:off x="1013075" y="2749576"/>
            <a:ext cx="6540376" cy="3056715"/>
          </a:xfrm>
          <a:prstGeom prst="rect">
            <a:avLst/>
          </a:prstGeom>
          <a:noFill/>
          <a:ln>
            <a:noFill/>
          </a:ln>
        </p:spPr>
      </p:pic>
      <p:sp>
        <p:nvSpPr>
          <p:cNvPr id="158" name="Google Shape;158;p31"/>
          <p:cNvSpPr txBox="1"/>
          <p:nvPr/>
        </p:nvSpPr>
        <p:spPr>
          <a:xfrm>
            <a:off x="688850" y="956573"/>
            <a:ext cx="6995400" cy="419700"/>
          </a:xfrm>
          <a:prstGeom prst="rect">
            <a:avLst/>
          </a:prstGeom>
          <a:noFill/>
          <a:ln>
            <a:noFill/>
          </a:ln>
        </p:spPr>
        <p:txBody>
          <a:bodyPr spcFirstLastPara="1" wrap="square" lIns="0" tIns="0" rIns="0" bIns="0" anchor="t" anchorCtr="0">
            <a:noAutofit/>
          </a:bodyPr>
          <a:lstStyle/>
          <a:p>
            <a:pPr marL="25400"/>
            <a:r>
              <a:rPr lang="en" sz="1800">
                <a:solidFill>
                  <a:srgbClr val="3884B7"/>
                </a:solidFill>
              </a:rPr>
              <a:t>Which of the below is </a:t>
            </a:r>
            <a:r>
              <a:rPr lang="en" sz="1800" u="sng">
                <a:solidFill>
                  <a:srgbClr val="3884B7"/>
                </a:solidFill>
              </a:rPr>
              <a:t>correct </a:t>
            </a:r>
            <a:r>
              <a:rPr lang="en" sz="1800">
                <a:solidFill>
                  <a:srgbClr val="3884B7"/>
                </a:solidFill>
              </a:rPr>
              <a:t>based on the model output?</a:t>
            </a:r>
            <a:endParaRPr sz="1700"/>
          </a:p>
        </p:txBody>
      </p:sp>
      <p:sp>
        <p:nvSpPr>
          <p:cNvPr id="159" name="Google Shape;159;p31"/>
          <p:cNvSpPr txBox="1"/>
          <p:nvPr/>
        </p:nvSpPr>
        <p:spPr>
          <a:xfrm>
            <a:off x="8678108" y="5637637"/>
            <a:ext cx="2631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33</a:t>
            </a:r>
            <a:endParaRPr/>
          </a:p>
        </p:txBody>
      </p:sp>
      <p:pic>
        <p:nvPicPr>
          <p:cNvPr id="160" name="Google Shape;160;p31"/>
          <p:cNvPicPr preferRelativeResize="0"/>
          <p:nvPr/>
        </p:nvPicPr>
        <p:blipFill>
          <a:blip r:embed="rId4">
            <a:alphaModFix/>
          </a:blip>
          <a:stretch>
            <a:fillRect/>
          </a:stretch>
        </p:blipFill>
        <p:spPr>
          <a:xfrm>
            <a:off x="1590899" y="1325013"/>
            <a:ext cx="5411604" cy="1372200"/>
          </a:xfrm>
          <a:prstGeom prst="rect">
            <a:avLst/>
          </a:prstGeom>
          <a:noFill/>
          <a:ln>
            <a:noFill/>
          </a:ln>
        </p:spPr>
      </p:pic>
    </p:spTree>
  </p:cSld>
  <p:clrMapOvr>
    <a:masterClrMapping/>
  </p:clrMapOvr>
  <p:transition>
    <p:fade thruBlk="1"/>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2"/>
          <p:cNvSpPr/>
          <p:nvPr/>
        </p:nvSpPr>
        <p:spPr>
          <a:xfrm>
            <a:off x="0" y="1428452"/>
            <a:ext cx="9140100" cy="4566000"/>
          </a:xfrm>
          <a:custGeom>
            <a:avLst/>
            <a:gdLst/>
            <a:ahLst/>
            <a:cxnLst/>
            <a:rect l="l" t="t" r="r" b="b"/>
            <a:pathLst>
              <a:path w="120000" h="120000" extrusionOk="0">
                <a:moveTo>
                  <a:pt x="0" y="119982"/>
                </a:moveTo>
                <a:lnTo>
                  <a:pt x="119995" y="119982"/>
                </a:lnTo>
                <a:lnTo>
                  <a:pt x="119995" y="0"/>
                </a:lnTo>
                <a:lnTo>
                  <a:pt x="0" y="0"/>
                </a:lnTo>
                <a:lnTo>
                  <a:pt x="0" y="119982"/>
                </a:lnTo>
                <a:close/>
              </a:path>
            </a:pathLst>
          </a:custGeom>
          <a:solidFill>
            <a:srgbClr val="F9F9F9"/>
          </a:solidFill>
          <a:ln>
            <a:noFill/>
          </a:ln>
        </p:spPr>
        <p:txBody>
          <a:bodyPr spcFirstLastPara="1" wrap="square" lIns="0" tIns="0" rIns="0" bIns="0" anchor="t" anchorCtr="0">
            <a:noAutofit/>
          </a:bodyPr>
          <a:lstStyle/>
          <a:p>
            <a:endParaRPr sz="3300"/>
          </a:p>
        </p:txBody>
      </p:sp>
      <p:sp>
        <p:nvSpPr>
          <p:cNvPr id="166" name="Google Shape;166;p32"/>
          <p:cNvSpPr/>
          <p:nvPr/>
        </p:nvSpPr>
        <p:spPr>
          <a:xfrm>
            <a:off x="0" y="857250"/>
            <a:ext cx="9140100" cy="571800"/>
          </a:xfrm>
          <a:custGeom>
            <a:avLst/>
            <a:gdLst/>
            <a:ahLst/>
            <a:cxnLst/>
            <a:rect l="l" t="t" r="r" b="b"/>
            <a:pathLst>
              <a:path w="120000" h="120000" extrusionOk="0">
                <a:moveTo>
                  <a:pt x="0" y="119853"/>
                </a:moveTo>
                <a:lnTo>
                  <a:pt x="119995" y="119853"/>
                </a:lnTo>
                <a:lnTo>
                  <a:pt x="119995" y="0"/>
                </a:lnTo>
                <a:lnTo>
                  <a:pt x="0" y="0"/>
                </a:lnTo>
                <a:lnTo>
                  <a:pt x="0" y="119853"/>
                </a:lnTo>
                <a:close/>
              </a:path>
            </a:pathLst>
          </a:custGeom>
          <a:solidFill>
            <a:srgbClr val="22373A"/>
          </a:solidFill>
          <a:ln>
            <a:noFill/>
          </a:ln>
        </p:spPr>
        <p:txBody>
          <a:bodyPr spcFirstLastPara="1" wrap="square" lIns="0" tIns="0" rIns="0" bIns="0" anchor="t" anchorCtr="0">
            <a:noAutofit/>
          </a:bodyPr>
          <a:lstStyle/>
          <a:p>
            <a:endParaRPr sz="3300"/>
          </a:p>
        </p:txBody>
      </p:sp>
      <p:sp>
        <p:nvSpPr>
          <p:cNvPr id="167" name="Google Shape;167;p32"/>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r>
              <a:rPr lang="en"/>
              <a:t>Exploratory analysis</a:t>
            </a:r>
            <a:endParaRPr sz="2200" baseline="30000">
              <a:latin typeface="Cambria"/>
              <a:ea typeface="Cambria"/>
              <a:cs typeface="Cambria"/>
              <a:sym typeface="Cambria"/>
            </a:endParaRPr>
          </a:p>
        </p:txBody>
      </p:sp>
      <p:sp>
        <p:nvSpPr>
          <p:cNvPr id="168" name="Google Shape;168;p32"/>
          <p:cNvSpPr txBox="1"/>
          <p:nvPr/>
        </p:nvSpPr>
        <p:spPr>
          <a:xfrm>
            <a:off x="8678108" y="5640562"/>
            <a:ext cx="2631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27</a:t>
            </a:r>
            <a:endParaRPr/>
          </a:p>
        </p:txBody>
      </p:sp>
      <p:sp>
        <p:nvSpPr>
          <p:cNvPr id="169" name="Google Shape;169;p32"/>
          <p:cNvSpPr txBox="1"/>
          <p:nvPr/>
        </p:nvSpPr>
        <p:spPr>
          <a:xfrm>
            <a:off x="688850" y="1597990"/>
            <a:ext cx="3097800" cy="367200"/>
          </a:xfrm>
          <a:prstGeom prst="rect">
            <a:avLst/>
          </a:prstGeom>
          <a:noFill/>
          <a:ln>
            <a:noFill/>
          </a:ln>
        </p:spPr>
        <p:txBody>
          <a:bodyPr spcFirstLastPara="1" wrap="square" lIns="0" tIns="0" rIns="0" bIns="0" anchor="t" anchorCtr="0">
            <a:noAutofit/>
          </a:bodyPr>
          <a:lstStyle/>
          <a:p>
            <a:pPr marL="25400" marR="12700">
              <a:lnSpc>
                <a:spcPct val="129899"/>
              </a:lnSpc>
              <a:buSzPts val="1100"/>
            </a:pPr>
            <a:r>
              <a:rPr lang="en" sz="1800">
                <a:solidFill>
                  <a:srgbClr val="3D85C6"/>
                </a:solidFill>
              </a:rPr>
              <a:t>Any interesting features?</a:t>
            </a:r>
            <a:endParaRPr sz="1800">
              <a:solidFill>
                <a:srgbClr val="3D85C6"/>
              </a:solidFill>
            </a:endParaRPr>
          </a:p>
        </p:txBody>
      </p:sp>
      <p:pic>
        <p:nvPicPr>
          <p:cNvPr id="170" name="Google Shape;170;p32"/>
          <p:cNvPicPr preferRelativeResize="0"/>
          <p:nvPr/>
        </p:nvPicPr>
        <p:blipFill>
          <a:blip r:embed="rId3">
            <a:alphaModFix/>
          </a:blip>
          <a:stretch>
            <a:fillRect/>
          </a:stretch>
        </p:blipFill>
        <p:spPr>
          <a:xfrm>
            <a:off x="4389676" y="1598001"/>
            <a:ext cx="4551224" cy="3557725"/>
          </a:xfrm>
          <a:prstGeom prst="rect">
            <a:avLst/>
          </a:prstGeom>
          <a:noFill/>
          <a:ln>
            <a:noFill/>
          </a:ln>
        </p:spPr>
      </p:pic>
      <p:sp>
        <p:nvSpPr>
          <p:cNvPr id="171" name="Google Shape;171;p32"/>
          <p:cNvSpPr txBox="1"/>
          <p:nvPr/>
        </p:nvSpPr>
        <p:spPr>
          <a:xfrm>
            <a:off x="688850" y="2890726"/>
            <a:ext cx="3097800" cy="1599000"/>
          </a:xfrm>
          <a:prstGeom prst="rect">
            <a:avLst/>
          </a:prstGeom>
          <a:noFill/>
          <a:ln>
            <a:noFill/>
          </a:ln>
        </p:spPr>
        <p:txBody>
          <a:bodyPr spcFirstLastPara="1" wrap="square" lIns="0" tIns="0" rIns="0" bIns="0" anchor="t" anchorCtr="0">
            <a:noAutofit/>
          </a:bodyPr>
          <a:lstStyle/>
          <a:p>
            <a:pPr marL="25400" marR="12700">
              <a:lnSpc>
                <a:spcPct val="129899"/>
              </a:lnSpc>
              <a:buSzPts val="1100"/>
            </a:pPr>
            <a:r>
              <a:rPr lang="en" sz="1800">
                <a:solidFill>
                  <a:srgbClr val="3D85C6"/>
                </a:solidFill>
              </a:rPr>
              <a:t>For a given beauty score, are male professors evaluated higher, lower, or about the same as female professors?</a:t>
            </a:r>
            <a:endParaRPr sz="1800">
              <a:solidFill>
                <a:srgbClr val="3D85C6"/>
              </a:solidFill>
            </a:endParaRPr>
          </a:p>
        </p:txBody>
      </p:sp>
    </p:spTree>
  </p:cSld>
  <p:clrMapOvr>
    <a:masterClrMapping/>
  </p:clrMapOvr>
  <p:transition>
    <p:fade thruBlk="1"/>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p:nvPr/>
        </p:nvSpPr>
        <p:spPr>
          <a:xfrm>
            <a:off x="0" y="1428452"/>
            <a:ext cx="9140100" cy="4566000"/>
          </a:xfrm>
          <a:custGeom>
            <a:avLst/>
            <a:gdLst/>
            <a:ahLst/>
            <a:cxnLst/>
            <a:rect l="l" t="t" r="r" b="b"/>
            <a:pathLst>
              <a:path w="120000" h="120000" extrusionOk="0">
                <a:moveTo>
                  <a:pt x="0" y="119982"/>
                </a:moveTo>
                <a:lnTo>
                  <a:pt x="119995" y="119982"/>
                </a:lnTo>
                <a:lnTo>
                  <a:pt x="119995" y="0"/>
                </a:lnTo>
                <a:lnTo>
                  <a:pt x="0" y="0"/>
                </a:lnTo>
                <a:lnTo>
                  <a:pt x="0" y="119982"/>
                </a:lnTo>
                <a:close/>
              </a:path>
            </a:pathLst>
          </a:custGeom>
          <a:solidFill>
            <a:srgbClr val="F9F9F9"/>
          </a:solidFill>
          <a:ln>
            <a:noFill/>
          </a:ln>
        </p:spPr>
        <p:txBody>
          <a:bodyPr spcFirstLastPara="1" wrap="square" lIns="0" tIns="0" rIns="0" bIns="0" anchor="t" anchorCtr="0">
            <a:noAutofit/>
          </a:bodyPr>
          <a:lstStyle/>
          <a:p>
            <a:endParaRPr sz="3300"/>
          </a:p>
        </p:txBody>
      </p:sp>
      <p:sp>
        <p:nvSpPr>
          <p:cNvPr id="202" name="Google Shape;202;p35"/>
          <p:cNvSpPr/>
          <p:nvPr/>
        </p:nvSpPr>
        <p:spPr>
          <a:xfrm>
            <a:off x="0" y="857250"/>
            <a:ext cx="9140100" cy="571800"/>
          </a:xfrm>
          <a:custGeom>
            <a:avLst/>
            <a:gdLst/>
            <a:ahLst/>
            <a:cxnLst/>
            <a:rect l="l" t="t" r="r" b="b"/>
            <a:pathLst>
              <a:path w="120000" h="120000" extrusionOk="0">
                <a:moveTo>
                  <a:pt x="0" y="119853"/>
                </a:moveTo>
                <a:lnTo>
                  <a:pt x="119995" y="119853"/>
                </a:lnTo>
                <a:lnTo>
                  <a:pt x="119995" y="0"/>
                </a:lnTo>
                <a:lnTo>
                  <a:pt x="0" y="0"/>
                </a:lnTo>
                <a:lnTo>
                  <a:pt x="0" y="119853"/>
                </a:lnTo>
                <a:close/>
              </a:path>
            </a:pathLst>
          </a:custGeom>
          <a:solidFill>
            <a:srgbClr val="22373A"/>
          </a:solidFill>
          <a:ln>
            <a:noFill/>
          </a:ln>
        </p:spPr>
        <p:txBody>
          <a:bodyPr spcFirstLastPara="1" wrap="square" lIns="0" tIns="0" rIns="0" bIns="0" anchor="t" anchorCtr="0">
            <a:noAutofit/>
          </a:bodyPr>
          <a:lstStyle/>
          <a:p>
            <a:endParaRPr sz="3300"/>
          </a:p>
        </p:txBody>
      </p:sp>
      <p:sp>
        <p:nvSpPr>
          <p:cNvPr id="203" name="Google Shape;203;p35"/>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r>
              <a:rPr lang="en"/>
              <a:t>Professor rating vs. beauty + gender</a:t>
            </a:r>
            <a:endParaRPr/>
          </a:p>
        </p:txBody>
      </p:sp>
      <p:sp>
        <p:nvSpPr>
          <p:cNvPr id="204" name="Google Shape;204;p35"/>
          <p:cNvSpPr txBox="1"/>
          <p:nvPr/>
        </p:nvSpPr>
        <p:spPr>
          <a:xfrm>
            <a:off x="8678108" y="5640562"/>
            <a:ext cx="2631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27</a:t>
            </a:r>
            <a:endParaRPr/>
          </a:p>
        </p:txBody>
      </p:sp>
      <p:sp>
        <p:nvSpPr>
          <p:cNvPr id="205" name="Google Shape;205;p35"/>
          <p:cNvSpPr txBox="1"/>
          <p:nvPr/>
        </p:nvSpPr>
        <p:spPr>
          <a:xfrm>
            <a:off x="688850" y="1597974"/>
            <a:ext cx="7674300" cy="801900"/>
          </a:xfrm>
          <a:prstGeom prst="rect">
            <a:avLst/>
          </a:prstGeom>
          <a:noFill/>
          <a:ln>
            <a:noFill/>
          </a:ln>
        </p:spPr>
        <p:txBody>
          <a:bodyPr spcFirstLastPara="1" wrap="square" lIns="0" tIns="0" rIns="0" bIns="0" anchor="t" anchorCtr="0">
            <a:noAutofit/>
          </a:bodyPr>
          <a:lstStyle/>
          <a:p>
            <a:pPr marL="25400" marR="12700">
              <a:lnSpc>
                <a:spcPct val="129899"/>
              </a:lnSpc>
            </a:pPr>
            <a:r>
              <a:rPr lang="en" sz="1800"/>
              <a:t>For a given beauty score, are male professors evaluated higher, lower, or about the same as female professors?</a:t>
            </a:r>
            <a:endParaRPr sz="1800"/>
          </a:p>
        </p:txBody>
      </p:sp>
      <p:sp>
        <p:nvSpPr>
          <p:cNvPr id="206" name="Google Shape;206;p35"/>
          <p:cNvSpPr txBox="1"/>
          <p:nvPr/>
        </p:nvSpPr>
        <p:spPr>
          <a:xfrm>
            <a:off x="688850" y="4081025"/>
            <a:ext cx="7674300" cy="1626900"/>
          </a:xfrm>
          <a:prstGeom prst="rect">
            <a:avLst/>
          </a:prstGeom>
          <a:noFill/>
          <a:ln>
            <a:noFill/>
          </a:ln>
        </p:spPr>
        <p:txBody>
          <a:bodyPr spcFirstLastPara="1" wrap="square" lIns="0" tIns="0" rIns="0" bIns="0" anchor="t" anchorCtr="0">
            <a:noAutofit/>
          </a:bodyPr>
          <a:lstStyle/>
          <a:p>
            <a:pPr marL="25400" marR="12700">
              <a:lnSpc>
                <a:spcPct val="129899"/>
              </a:lnSpc>
              <a:buClr>
                <a:schemeClr val="dk1"/>
              </a:buClr>
              <a:buSzPts val="1100"/>
            </a:pPr>
            <a:r>
              <a:rPr lang="en" sz="1800"/>
              <a:t>(a) higher</a:t>
            </a:r>
            <a:endParaRPr sz="1800"/>
          </a:p>
          <a:p>
            <a:pPr marL="25400" marR="12700">
              <a:lnSpc>
                <a:spcPct val="129899"/>
              </a:lnSpc>
              <a:buClr>
                <a:schemeClr val="dk1"/>
              </a:buClr>
              <a:buSzPts val="1100"/>
            </a:pPr>
            <a:r>
              <a:rPr lang="en" sz="1800"/>
              <a:t>(b) lower</a:t>
            </a:r>
            <a:endParaRPr sz="1800"/>
          </a:p>
          <a:p>
            <a:pPr marL="25400" marR="12700">
              <a:lnSpc>
                <a:spcPct val="129899"/>
              </a:lnSpc>
              <a:buSzPts val="1100"/>
            </a:pPr>
            <a:r>
              <a:rPr lang="en" sz="1800"/>
              <a:t>(c) about the same</a:t>
            </a:r>
            <a:endParaRPr sz="1800"/>
          </a:p>
        </p:txBody>
      </p:sp>
      <p:pic>
        <p:nvPicPr>
          <p:cNvPr id="207" name="Google Shape;207;p35"/>
          <p:cNvPicPr preferRelativeResize="0"/>
          <p:nvPr/>
        </p:nvPicPr>
        <p:blipFill>
          <a:blip r:embed="rId3">
            <a:alphaModFix/>
          </a:blip>
          <a:stretch>
            <a:fillRect/>
          </a:stretch>
        </p:blipFill>
        <p:spPr>
          <a:xfrm>
            <a:off x="1668926" y="2301724"/>
            <a:ext cx="5229873" cy="1626901"/>
          </a:xfrm>
          <a:prstGeom prst="rect">
            <a:avLst/>
          </a:prstGeom>
          <a:noFill/>
          <a:ln>
            <a:noFill/>
          </a:ln>
        </p:spPr>
      </p:pic>
    </p:spTree>
  </p:cSld>
  <p:clrMapOvr>
    <a:masterClrMapping/>
  </p:clrMapOvr>
  <p:transition>
    <p:fade thruBlk="1"/>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6"/>
          <p:cNvSpPr/>
          <p:nvPr/>
        </p:nvSpPr>
        <p:spPr>
          <a:xfrm>
            <a:off x="0" y="1428452"/>
            <a:ext cx="9140100" cy="4566000"/>
          </a:xfrm>
          <a:custGeom>
            <a:avLst/>
            <a:gdLst/>
            <a:ahLst/>
            <a:cxnLst/>
            <a:rect l="l" t="t" r="r" b="b"/>
            <a:pathLst>
              <a:path w="120000" h="120000" extrusionOk="0">
                <a:moveTo>
                  <a:pt x="0" y="119982"/>
                </a:moveTo>
                <a:lnTo>
                  <a:pt x="119995" y="119982"/>
                </a:lnTo>
                <a:lnTo>
                  <a:pt x="119995" y="0"/>
                </a:lnTo>
                <a:lnTo>
                  <a:pt x="0" y="0"/>
                </a:lnTo>
                <a:lnTo>
                  <a:pt x="0" y="119982"/>
                </a:lnTo>
                <a:close/>
              </a:path>
            </a:pathLst>
          </a:custGeom>
          <a:solidFill>
            <a:srgbClr val="F9F9F9"/>
          </a:solidFill>
          <a:ln>
            <a:noFill/>
          </a:ln>
        </p:spPr>
        <p:txBody>
          <a:bodyPr spcFirstLastPara="1" wrap="square" lIns="0" tIns="0" rIns="0" bIns="0" anchor="t" anchorCtr="0">
            <a:noAutofit/>
          </a:bodyPr>
          <a:lstStyle/>
          <a:p>
            <a:endParaRPr sz="3300"/>
          </a:p>
        </p:txBody>
      </p:sp>
      <p:sp>
        <p:nvSpPr>
          <p:cNvPr id="213" name="Google Shape;213;p36"/>
          <p:cNvSpPr/>
          <p:nvPr/>
        </p:nvSpPr>
        <p:spPr>
          <a:xfrm>
            <a:off x="0" y="857250"/>
            <a:ext cx="9140100" cy="571800"/>
          </a:xfrm>
          <a:custGeom>
            <a:avLst/>
            <a:gdLst/>
            <a:ahLst/>
            <a:cxnLst/>
            <a:rect l="l" t="t" r="r" b="b"/>
            <a:pathLst>
              <a:path w="120000" h="120000" extrusionOk="0">
                <a:moveTo>
                  <a:pt x="0" y="119853"/>
                </a:moveTo>
                <a:lnTo>
                  <a:pt x="119995" y="119853"/>
                </a:lnTo>
                <a:lnTo>
                  <a:pt x="119995" y="0"/>
                </a:lnTo>
                <a:lnTo>
                  <a:pt x="0" y="0"/>
                </a:lnTo>
                <a:lnTo>
                  <a:pt x="0" y="119853"/>
                </a:lnTo>
                <a:close/>
              </a:path>
            </a:pathLst>
          </a:custGeom>
          <a:solidFill>
            <a:srgbClr val="22373A"/>
          </a:solidFill>
          <a:ln>
            <a:noFill/>
          </a:ln>
        </p:spPr>
        <p:txBody>
          <a:bodyPr spcFirstLastPara="1" wrap="square" lIns="0" tIns="0" rIns="0" bIns="0" anchor="t" anchorCtr="0">
            <a:noAutofit/>
          </a:bodyPr>
          <a:lstStyle/>
          <a:p>
            <a:endParaRPr sz="3300"/>
          </a:p>
        </p:txBody>
      </p:sp>
      <p:sp>
        <p:nvSpPr>
          <p:cNvPr id="214" name="Google Shape;214;p36"/>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r>
              <a:rPr lang="en"/>
              <a:t>Professor rating vs. beauty + gender</a:t>
            </a:r>
            <a:endParaRPr/>
          </a:p>
        </p:txBody>
      </p:sp>
      <p:sp>
        <p:nvSpPr>
          <p:cNvPr id="215" name="Google Shape;215;p36"/>
          <p:cNvSpPr txBox="1"/>
          <p:nvPr/>
        </p:nvSpPr>
        <p:spPr>
          <a:xfrm>
            <a:off x="8678108" y="5640562"/>
            <a:ext cx="2631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27</a:t>
            </a:r>
            <a:endParaRPr/>
          </a:p>
        </p:txBody>
      </p:sp>
      <p:sp>
        <p:nvSpPr>
          <p:cNvPr id="216" name="Google Shape;216;p36"/>
          <p:cNvSpPr txBox="1"/>
          <p:nvPr/>
        </p:nvSpPr>
        <p:spPr>
          <a:xfrm>
            <a:off x="688850" y="1597974"/>
            <a:ext cx="7674300" cy="801900"/>
          </a:xfrm>
          <a:prstGeom prst="rect">
            <a:avLst/>
          </a:prstGeom>
          <a:noFill/>
          <a:ln>
            <a:noFill/>
          </a:ln>
        </p:spPr>
        <p:txBody>
          <a:bodyPr spcFirstLastPara="1" wrap="square" lIns="0" tIns="0" rIns="0" bIns="0" anchor="t" anchorCtr="0">
            <a:noAutofit/>
          </a:bodyPr>
          <a:lstStyle/>
          <a:p>
            <a:pPr marL="25400" marR="12700">
              <a:lnSpc>
                <a:spcPct val="129899"/>
              </a:lnSpc>
            </a:pPr>
            <a:r>
              <a:rPr lang="en" sz="1800"/>
              <a:t>For a given beauty score, are male professors evaluated higher, lower, or about the same as female professors?</a:t>
            </a:r>
            <a:endParaRPr sz="1800"/>
          </a:p>
        </p:txBody>
      </p:sp>
      <p:sp>
        <p:nvSpPr>
          <p:cNvPr id="217" name="Google Shape;217;p36"/>
          <p:cNvSpPr txBox="1"/>
          <p:nvPr/>
        </p:nvSpPr>
        <p:spPr>
          <a:xfrm>
            <a:off x="688850" y="4081025"/>
            <a:ext cx="7674300" cy="1626900"/>
          </a:xfrm>
          <a:prstGeom prst="rect">
            <a:avLst/>
          </a:prstGeom>
          <a:noFill/>
          <a:ln>
            <a:noFill/>
          </a:ln>
        </p:spPr>
        <p:txBody>
          <a:bodyPr spcFirstLastPara="1" wrap="square" lIns="0" tIns="0" rIns="0" bIns="0" anchor="t" anchorCtr="0">
            <a:noAutofit/>
          </a:bodyPr>
          <a:lstStyle/>
          <a:p>
            <a:pPr marL="25400" marR="12700">
              <a:lnSpc>
                <a:spcPct val="129899"/>
              </a:lnSpc>
              <a:buSzPts val="1100"/>
            </a:pPr>
            <a:r>
              <a:rPr lang="en" sz="1800" i="1">
                <a:solidFill>
                  <a:srgbClr val="E69138"/>
                </a:solidFill>
              </a:rPr>
              <a:t>(a) higher → Beauty held constant, male professors are rated</a:t>
            </a:r>
            <a:endParaRPr sz="1800" i="1">
              <a:solidFill>
                <a:srgbClr val="E69138"/>
              </a:solidFill>
            </a:endParaRPr>
          </a:p>
          <a:p>
            <a:pPr marL="25400" marR="12700" indent="431800">
              <a:lnSpc>
                <a:spcPct val="129899"/>
              </a:lnSpc>
              <a:buSzPts val="1100"/>
            </a:pPr>
            <a:r>
              <a:rPr lang="en" sz="1800" i="1">
                <a:solidFill>
                  <a:srgbClr val="E69138"/>
                </a:solidFill>
              </a:rPr>
              <a:t>0.17 points higher on average than female professors.</a:t>
            </a:r>
            <a:endParaRPr sz="1800" i="1">
              <a:solidFill>
                <a:srgbClr val="E69138"/>
              </a:solidFill>
            </a:endParaRPr>
          </a:p>
          <a:p>
            <a:pPr marL="25400" marR="12700">
              <a:lnSpc>
                <a:spcPct val="129899"/>
              </a:lnSpc>
              <a:buSzPts val="1100"/>
            </a:pPr>
            <a:r>
              <a:rPr lang="en" sz="1800"/>
              <a:t>(b) lower</a:t>
            </a:r>
            <a:endParaRPr sz="1800"/>
          </a:p>
          <a:p>
            <a:pPr marL="25400" marR="12700">
              <a:lnSpc>
                <a:spcPct val="129899"/>
              </a:lnSpc>
              <a:buSzPts val="1100"/>
            </a:pPr>
            <a:r>
              <a:rPr lang="en" sz="1800"/>
              <a:t>(c) about the same</a:t>
            </a:r>
            <a:endParaRPr sz="1800"/>
          </a:p>
        </p:txBody>
      </p:sp>
      <p:pic>
        <p:nvPicPr>
          <p:cNvPr id="218" name="Google Shape;218;p36"/>
          <p:cNvPicPr preferRelativeResize="0"/>
          <p:nvPr/>
        </p:nvPicPr>
        <p:blipFill>
          <a:blip r:embed="rId3">
            <a:alphaModFix/>
          </a:blip>
          <a:stretch>
            <a:fillRect/>
          </a:stretch>
        </p:blipFill>
        <p:spPr>
          <a:xfrm>
            <a:off x="1668926" y="2301724"/>
            <a:ext cx="5229873" cy="1626901"/>
          </a:xfrm>
          <a:prstGeom prst="rect">
            <a:avLst/>
          </a:prstGeom>
          <a:noFill/>
          <a:ln>
            <a:noFill/>
          </a:ln>
        </p:spPr>
      </p:pic>
    </p:spTree>
  </p:cSld>
  <p:clrMapOvr>
    <a:masterClrMapping/>
  </p:clrMapOvr>
  <p:transition>
    <p:fade thruBlk="1"/>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p:nvPr/>
        </p:nvSpPr>
        <p:spPr>
          <a:xfrm>
            <a:off x="0" y="1428452"/>
            <a:ext cx="9140100" cy="4566000"/>
          </a:xfrm>
          <a:custGeom>
            <a:avLst/>
            <a:gdLst/>
            <a:ahLst/>
            <a:cxnLst/>
            <a:rect l="l" t="t" r="r" b="b"/>
            <a:pathLst>
              <a:path w="120000" h="120000" extrusionOk="0">
                <a:moveTo>
                  <a:pt x="0" y="119982"/>
                </a:moveTo>
                <a:lnTo>
                  <a:pt x="119995" y="119982"/>
                </a:lnTo>
                <a:lnTo>
                  <a:pt x="119995" y="0"/>
                </a:lnTo>
                <a:lnTo>
                  <a:pt x="0" y="0"/>
                </a:lnTo>
                <a:lnTo>
                  <a:pt x="0" y="119982"/>
                </a:lnTo>
                <a:close/>
              </a:path>
            </a:pathLst>
          </a:custGeom>
          <a:solidFill>
            <a:srgbClr val="F9F9F9"/>
          </a:solidFill>
          <a:ln>
            <a:noFill/>
          </a:ln>
        </p:spPr>
        <p:txBody>
          <a:bodyPr spcFirstLastPara="1" wrap="square" lIns="0" tIns="0" rIns="0" bIns="0" anchor="t" anchorCtr="0">
            <a:noAutofit/>
          </a:bodyPr>
          <a:lstStyle/>
          <a:p>
            <a:endParaRPr sz="3300"/>
          </a:p>
        </p:txBody>
      </p:sp>
      <p:sp>
        <p:nvSpPr>
          <p:cNvPr id="224" name="Google Shape;224;p37"/>
          <p:cNvSpPr/>
          <p:nvPr/>
        </p:nvSpPr>
        <p:spPr>
          <a:xfrm>
            <a:off x="0" y="857250"/>
            <a:ext cx="9140100" cy="571800"/>
          </a:xfrm>
          <a:custGeom>
            <a:avLst/>
            <a:gdLst/>
            <a:ahLst/>
            <a:cxnLst/>
            <a:rect l="l" t="t" r="r" b="b"/>
            <a:pathLst>
              <a:path w="120000" h="120000" extrusionOk="0">
                <a:moveTo>
                  <a:pt x="0" y="119853"/>
                </a:moveTo>
                <a:lnTo>
                  <a:pt x="119995" y="119853"/>
                </a:lnTo>
                <a:lnTo>
                  <a:pt x="119995" y="0"/>
                </a:lnTo>
                <a:lnTo>
                  <a:pt x="0" y="0"/>
                </a:lnTo>
                <a:lnTo>
                  <a:pt x="0" y="119853"/>
                </a:lnTo>
                <a:close/>
              </a:path>
            </a:pathLst>
          </a:custGeom>
          <a:solidFill>
            <a:srgbClr val="22373A"/>
          </a:solidFill>
          <a:ln>
            <a:noFill/>
          </a:ln>
        </p:spPr>
        <p:txBody>
          <a:bodyPr spcFirstLastPara="1" wrap="square" lIns="0" tIns="0" rIns="0" bIns="0" anchor="t" anchorCtr="0">
            <a:noAutofit/>
          </a:bodyPr>
          <a:lstStyle/>
          <a:p>
            <a:endParaRPr sz="3300"/>
          </a:p>
        </p:txBody>
      </p:sp>
      <p:sp>
        <p:nvSpPr>
          <p:cNvPr id="225" name="Google Shape;225;p37"/>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r>
              <a:rPr lang="en"/>
              <a:t>Full Model</a:t>
            </a:r>
            <a:endParaRPr/>
          </a:p>
        </p:txBody>
      </p:sp>
      <p:sp>
        <p:nvSpPr>
          <p:cNvPr id="226" name="Google Shape;226;p37"/>
          <p:cNvSpPr txBox="1"/>
          <p:nvPr/>
        </p:nvSpPr>
        <p:spPr>
          <a:xfrm>
            <a:off x="8678108" y="5640562"/>
            <a:ext cx="2631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27</a:t>
            </a:r>
            <a:endParaRPr/>
          </a:p>
        </p:txBody>
      </p:sp>
      <p:sp>
        <p:nvSpPr>
          <p:cNvPr id="227" name="Google Shape;227;p37"/>
          <p:cNvSpPr txBox="1"/>
          <p:nvPr/>
        </p:nvSpPr>
        <p:spPr>
          <a:xfrm>
            <a:off x="688848" y="1597970"/>
            <a:ext cx="7674300" cy="908700"/>
          </a:xfrm>
          <a:prstGeom prst="rect">
            <a:avLst/>
          </a:prstGeom>
          <a:noFill/>
          <a:ln>
            <a:noFill/>
          </a:ln>
        </p:spPr>
        <p:txBody>
          <a:bodyPr spcFirstLastPara="1" wrap="square" lIns="0" tIns="0" rIns="0" bIns="0" anchor="t" anchorCtr="0">
            <a:noAutofit/>
          </a:bodyPr>
          <a:lstStyle/>
          <a:p>
            <a:pPr marL="25400" marR="12700">
              <a:lnSpc>
                <a:spcPct val="129899"/>
              </a:lnSpc>
            </a:pPr>
            <a:endParaRPr sz="1800"/>
          </a:p>
        </p:txBody>
      </p:sp>
      <p:pic>
        <p:nvPicPr>
          <p:cNvPr id="228" name="Google Shape;228;p37"/>
          <p:cNvPicPr preferRelativeResize="0"/>
          <p:nvPr/>
        </p:nvPicPr>
        <p:blipFill>
          <a:blip r:embed="rId3">
            <a:alphaModFix/>
          </a:blip>
          <a:stretch>
            <a:fillRect/>
          </a:stretch>
        </p:blipFill>
        <p:spPr>
          <a:xfrm>
            <a:off x="688850" y="1597976"/>
            <a:ext cx="5944748" cy="4324849"/>
          </a:xfrm>
          <a:prstGeom prst="rect">
            <a:avLst/>
          </a:prstGeom>
          <a:noFill/>
          <a:ln>
            <a:noFill/>
          </a:ln>
        </p:spPr>
      </p:pic>
    </p:spTree>
  </p:cSld>
  <p:clrMapOvr>
    <a:masterClrMapping/>
  </p:clrMapOvr>
  <p:transition>
    <p:fade thruBlk="1"/>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4"/>
          <p:cNvSpPr txBox="1">
            <a:spLocks noGrp="1"/>
          </p:cNvSpPr>
          <p:nvPr>
            <p:ph type="title"/>
          </p:nvPr>
        </p:nvSpPr>
        <p:spPr>
          <a:xfrm>
            <a:off x="203108" y="984375"/>
            <a:ext cx="8737783" cy="298229"/>
          </a:xfrm>
          <a:prstGeom prst="rect">
            <a:avLst/>
          </a:prstGeom>
          <a:noFill/>
          <a:ln>
            <a:noFill/>
          </a:ln>
        </p:spPr>
        <p:txBody>
          <a:bodyPr spcFirstLastPara="1" wrap="square" lIns="0" tIns="0" rIns="0" bIns="0" anchor="t" anchorCtr="0">
            <a:noAutofit/>
          </a:bodyPr>
          <a:lstStyle/>
          <a:p>
            <a:pPr marL="25400"/>
            <a:r>
              <a:rPr lang="en"/>
              <a:t>Model selection strategies</a:t>
            </a:r>
            <a:endParaRPr sz="2500"/>
          </a:p>
        </p:txBody>
      </p:sp>
      <p:sp>
        <p:nvSpPr>
          <p:cNvPr id="297" name="Google Shape;297;p44"/>
          <p:cNvSpPr/>
          <p:nvPr/>
        </p:nvSpPr>
        <p:spPr>
          <a:xfrm>
            <a:off x="613276" y="1495063"/>
            <a:ext cx="7913463" cy="122689"/>
          </a:xfrm>
          <a:custGeom>
            <a:avLst/>
            <a:gdLst/>
            <a:ahLst/>
            <a:cxnLst/>
            <a:rect l="l" t="t" r="r" b="b"/>
            <a:pathLst>
              <a:path w="120000" h="120000" extrusionOk="0">
                <a:moveTo>
                  <a:pt x="118470" y="0"/>
                </a:moveTo>
                <a:lnTo>
                  <a:pt x="1527" y="0"/>
                </a:lnTo>
                <a:lnTo>
                  <a:pt x="934" y="5826"/>
                </a:lnTo>
                <a:lnTo>
                  <a:pt x="448" y="21691"/>
                </a:lnTo>
                <a:lnTo>
                  <a:pt x="120" y="45172"/>
                </a:lnTo>
                <a:lnTo>
                  <a:pt x="0" y="73846"/>
                </a:lnTo>
                <a:lnTo>
                  <a:pt x="0" y="119758"/>
                </a:lnTo>
                <a:lnTo>
                  <a:pt x="119998" y="119758"/>
                </a:lnTo>
                <a:lnTo>
                  <a:pt x="119998" y="73846"/>
                </a:lnTo>
                <a:lnTo>
                  <a:pt x="119877" y="45172"/>
                </a:lnTo>
                <a:lnTo>
                  <a:pt x="119549" y="21691"/>
                </a:lnTo>
                <a:lnTo>
                  <a:pt x="119063" y="5826"/>
                </a:lnTo>
                <a:lnTo>
                  <a:pt x="118470"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298" name="Google Shape;298;p44"/>
          <p:cNvSpPr/>
          <p:nvPr/>
        </p:nvSpPr>
        <p:spPr>
          <a:xfrm>
            <a:off x="613276" y="1561088"/>
            <a:ext cx="7913463" cy="838060"/>
          </a:xfrm>
          <a:custGeom>
            <a:avLst/>
            <a:gdLst/>
            <a:ahLst/>
            <a:cxnLst/>
            <a:rect l="l" t="t" r="r" b="b"/>
            <a:pathLst>
              <a:path w="120000" h="120000" extrusionOk="0">
                <a:moveTo>
                  <a:pt x="119998" y="0"/>
                </a:moveTo>
                <a:lnTo>
                  <a:pt x="0" y="0"/>
                </a:lnTo>
                <a:lnTo>
                  <a:pt x="0" y="109121"/>
                </a:lnTo>
                <a:lnTo>
                  <a:pt x="120" y="113319"/>
                </a:lnTo>
                <a:lnTo>
                  <a:pt x="448" y="116756"/>
                </a:lnTo>
                <a:lnTo>
                  <a:pt x="934" y="119079"/>
                </a:lnTo>
                <a:lnTo>
                  <a:pt x="1527" y="119932"/>
                </a:lnTo>
                <a:lnTo>
                  <a:pt x="118470" y="119932"/>
                </a:lnTo>
                <a:lnTo>
                  <a:pt x="119063" y="119079"/>
                </a:lnTo>
                <a:lnTo>
                  <a:pt x="119549" y="116756"/>
                </a:lnTo>
                <a:lnTo>
                  <a:pt x="119877" y="113319"/>
                </a:lnTo>
                <a:lnTo>
                  <a:pt x="119998" y="109121"/>
                </a:lnTo>
                <a:lnTo>
                  <a:pt x="119998" y="0"/>
                </a:lnTo>
                <a:close/>
              </a:path>
            </a:pathLst>
          </a:custGeom>
          <a:solidFill>
            <a:srgbClr val="F9F9F9"/>
          </a:solidFill>
          <a:ln>
            <a:noFill/>
          </a:ln>
        </p:spPr>
        <p:txBody>
          <a:bodyPr spcFirstLastPara="1" wrap="square" lIns="0" tIns="0" rIns="0" bIns="0" anchor="t" anchorCtr="0">
            <a:noAutofit/>
          </a:bodyPr>
          <a:lstStyle/>
          <a:p>
            <a:endParaRPr sz="3300"/>
          </a:p>
        </p:txBody>
      </p:sp>
      <p:sp>
        <p:nvSpPr>
          <p:cNvPr id="299" name="Google Shape;299;p44"/>
          <p:cNvSpPr txBox="1"/>
          <p:nvPr/>
        </p:nvSpPr>
        <p:spPr>
          <a:xfrm>
            <a:off x="688848" y="1789726"/>
            <a:ext cx="7762200" cy="908700"/>
          </a:xfrm>
          <a:prstGeom prst="rect">
            <a:avLst/>
          </a:prstGeom>
          <a:noFill/>
          <a:ln>
            <a:noFill/>
          </a:ln>
        </p:spPr>
        <p:txBody>
          <a:bodyPr spcFirstLastPara="1" wrap="square" lIns="0" tIns="0" rIns="0" bIns="0" anchor="t" anchorCtr="0">
            <a:noAutofit/>
          </a:bodyPr>
          <a:lstStyle/>
          <a:p>
            <a:pPr marL="25400" marR="12700" algn="just">
              <a:lnSpc>
                <a:spcPct val="129899"/>
              </a:lnSpc>
            </a:pPr>
            <a:r>
              <a:rPr lang="en" sz="1800">
                <a:solidFill>
                  <a:srgbClr val="3884B7"/>
                </a:solidFill>
              </a:rPr>
              <a:t>Based on what we’ve learned so far, what are some ways you can  think of that can be used to determine which variables to keep in  the model and which to leave out?</a:t>
            </a:r>
            <a:endParaRPr sz="1800"/>
          </a:p>
        </p:txBody>
      </p:sp>
      <p:sp>
        <p:nvSpPr>
          <p:cNvPr id="300" name="Google Shape;300;p44"/>
          <p:cNvSpPr txBox="1">
            <a:spLocks noGrp="1"/>
          </p:cNvSpPr>
          <p:nvPr>
            <p:ph type="sldNum" idx="12"/>
          </p:nvPr>
        </p:nvSpPr>
        <p:spPr>
          <a:xfrm>
            <a:off x="8546895" y="5637637"/>
            <a:ext cx="419413" cy="181202"/>
          </a:xfrm>
          <a:prstGeom prst="rect">
            <a:avLst/>
          </a:prstGeom>
          <a:noFill/>
          <a:ln>
            <a:noFill/>
          </a:ln>
        </p:spPr>
        <p:txBody>
          <a:bodyPr spcFirstLastPara="1" wrap="square" lIns="0" tIns="0" rIns="0" bIns="0" anchor="t" anchorCtr="0">
            <a:noAutofit/>
          </a:bodyPr>
          <a:lstStyle/>
          <a:p>
            <a:pPr marL="139700" indent="0">
              <a:lnSpc>
                <a:spcPct val="113333"/>
              </a:lnSpc>
            </a:pPr>
            <a:r>
              <a:rPr lang="en"/>
              <a:t>41</a:t>
            </a:r>
            <a:endParaRPr sz="2500"/>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9"/>
          <p:cNvSpPr txBox="1">
            <a:spLocks noGrp="1"/>
          </p:cNvSpPr>
          <p:nvPr>
            <p:ph type="title"/>
          </p:nvPr>
        </p:nvSpPr>
        <p:spPr>
          <a:xfrm>
            <a:off x="457200" y="-12"/>
            <a:ext cx="8229600" cy="114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1"/>
                </a:solidFill>
              </a:rPr>
              <a:t>Examples of extrapolation</a:t>
            </a:r>
            <a:endParaRPr baseline="30000">
              <a:solidFill>
                <a:schemeClr val="accent1"/>
              </a:solidFill>
            </a:endParaRPr>
          </a:p>
        </p:txBody>
      </p:sp>
      <p:pic>
        <p:nvPicPr>
          <p:cNvPr id="340" name="Google Shape;340;p59"/>
          <p:cNvPicPr preferRelativeResize="0"/>
          <p:nvPr/>
        </p:nvPicPr>
        <p:blipFill>
          <a:blip r:embed="rId3">
            <a:alphaModFix/>
          </a:blip>
          <a:stretch>
            <a:fillRect/>
          </a:stretch>
        </p:blipFill>
        <p:spPr>
          <a:xfrm>
            <a:off x="1492549" y="1143000"/>
            <a:ext cx="6087576" cy="548519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5"/>
          <p:cNvSpPr/>
          <p:nvPr/>
        </p:nvSpPr>
        <p:spPr>
          <a:xfrm>
            <a:off x="0" y="1428452"/>
            <a:ext cx="9140100" cy="4566000"/>
          </a:xfrm>
          <a:custGeom>
            <a:avLst/>
            <a:gdLst/>
            <a:ahLst/>
            <a:cxnLst/>
            <a:rect l="l" t="t" r="r" b="b"/>
            <a:pathLst>
              <a:path w="120000" h="120000" extrusionOk="0">
                <a:moveTo>
                  <a:pt x="0" y="119982"/>
                </a:moveTo>
                <a:lnTo>
                  <a:pt x="119995" y="119982"/>
                </a:lnTo>
                <a:lnTo>
                  <a:pt x="119995" y="0"/>
                </a:lnTo>
                <a:lnTo>
                  <a:pt x="0" y="0"/>
                </a:lnTo>
                <a:lnTo>
                  <a:pt x="0" y="119982"/>
                </a:lnTo>
                <a:close/>
              </a:path>
            </a:pathLst>
          </a:custGeom>
          <a:solidFill>
            <a:srgbClr val="F9F9F9"/>
          </a:solidFill>
          <a:ln>
            <a:noFill/>
          </a:ln>
        </p:spPr>
        <p:txBody>
          <a:bodyPr spcFirstLastPara="1" wrap="square" lIns="0" tIns="0" rIns="0" bIns="0" anchor="t" anchorCtr="0">
            <a:noAutofit/>
          </a:bodyPr>
          <a:lstStyle/>
          <a:p>
            <a:endParaRPr sz="3300"/>
          </a:p>
        </p:txBody>
      </p:sp>
      <p:sp>
        <p:nvSpPr>
          <p:cNvPr id="306" name="Google Shape;306;p45"/>
          <p:cNvSpPr/>
          <p:nvPr/>
        </p:nvSpPr>
        <p:spPr>
          <a:xfrm>
            <a:off x="0" y="857250"/>
            <a:ext cx="9140100" cy="571800"/>
          </a:xfrm>
          <a:custGeom>
            <a:avLst/>
            <a:gdLst/>
            <a:ahLst/>
            <a:cxnLst/>
            <a:rect l="l" t="t" r="r" b="b"/>
            <a:pathLst>
              <a:path w="120000" h="120000" extrusionOk="0">
                <a:moveTo>
                  <a:pt x="0" y="119853"/>
                </a:moveTo>
                <a:lnTo>
                  <a:pt x="119995" y="119853"/>
                </a:lnTo>
                <a:lnTo>
                  <a:pt x="119995" y="0"/>
                </a:lnTo>
                <a:lnTo>
                  <a:pt x="0" y="0"/>
                </a:lnTo>
                <a:lnTo>
                  <a:pt x="0" y="119853"/>
                </a:lnTo>
                <a:close/>
              </a:path>
            </a:pathLst>
          </a:custGeom>
          <a:solidFill>
            <a:srgbClr val="22373A"/>
          </a:solidFill>
          <a:ln>
            <a:noFill/>
          </a:ln>
        </p:spPr>
        <p:txBody>
          <a:bodyPr spcFirstLastPara="1" wrap="square" lIns="0" tIns="0" rIns="0" bIns="0" anchor="t" anchorCtr="0">
            <a:noAutofit/>
          </a:bodyPr>
          <a:lstStyle/>
          <a:p>
            <a:endParaRPr sz="3300"/>
          </a:p>
        </p:txBody>
      </p:sp>
      <p:sp>
        <p:nvSpPr>
          <p:cNvPr id="307" name="Google Shape;307;p45"/>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pPr>
              <a:buSzPts val="1100"/>
            </a:pPr>
            <a:r>
              <a:rPr lang="en"/>
              <a:t>Backward-elimination</a:t>
            </a:r>
            <a:endParaRPr/>
          </a:p>
          <a:p>
            <a:pPr>
              <a:buSzPts val="1100"/>
            </a:pPr>
            <a:endParaRPr/>
          </a:p>
          <a:p>
            <a:endParaRPr/>
          </a:p>
        </p:txBody>
      </p:sp>
      <p:sp>
        <p:nvSpPr>
          <p:cNvPr id="308" name="Google Shape;308;p45"/>
          <p:cNvSpPr txBox="1"/>
          <p:nvPr/>
        </p:nvSpPr>
        <p:spPr>
          <a:xfrm>
            <a:off x="8678108" y="5640562"/>
            <a:ext cx="2631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27</a:t>
            </a:r>
            <a:endParaRPr/>
          </a:p>
        </p:txBody>
      </p:sp>
      <p:sp>
        <p:nvSpPr>
          <p:cNvPr id="309" name="Google Shape;309;p45"/>
          <p:cNvSpPr txBox="1"/>
          <p:nvPr/>
        </p:nvSpPr>
        <p:spPr>
          <a:xfrm>
            <a:off x="688848" y="1597970"/>
            <a:ext cx="7674300" cy="908700"/>
          </a:xfrm>
          <a:prstGeom prst="rect">
            <a:avLst/>
          </a:prstGeom>
          <a:noFill/>
          <a:ln>
            <a:noFill/>
          </a:ln>
        </p:spPr>
        <p:txBody>
          <a:bodyPr spcFirstLastPara="1" wrap="square" lIns="0" tIns="0" rIns="0" bIns="0" anchor="t" anchorCtr="0">
            <a:noAutofit/>
          </a:bodyPr>
          <a:lstStyle/>
          <a:p>
            <a:pPr marL="25400" marR="12700">
              <a:lnSpc>
                <a:spcPct val="129899"/>
              </a:lnSpc>
            </a:pPr>
            <a:endParaRPr sz="1800"/>
          </a:p>
        </p:txBody>
      </p:sp>
      <p:pic>
        <p:nvPicPr>
          <p:cNvPr id="310" name="Google Shape;310;p45"/>
          <p:cNvPicPr preferRelativeResize="0"/>
          <p:nvPr/>
        </p:nvPicPr>
        <p:blipFill>
          <a:blip r:embed="rId3">
            <a:alphaModFix/>
          </a:blip>
          <a:stretch>
            <a:fillRect/>
          </a:stretch>
        </p:blipFill>
        <p:spPr>
          <a:xfrm>
            <a:off x="688851" y="1882451"/>
            <a:ext cx="7108801" cy="2337575"/>
          </a:xfrm>
          <a:prstGeom prst="rect">
            <a:avLst/>
          </a:prstGeom>
          <a:noFill/>
          <a:ln>
            <a:noFill/>
          </a:ln>
        </p:spPr>
      </p:pic>
    </p:spTree>
  </p:cSld>
  <p:clrMapOvr>
    <a:masterClrMapping/>
  </p:clrMapOvr>
  <p:transition>
    <p:fade thruBlk="1"/>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6"/>
          <p:cNvSpPr/>
          <p:nvPr/>
        </p:nvSpPr>
        <p:spPr>
          <a:xfrm>
            <a:off x="0" y="1428452"/>
            <a:ext cx="9140100" cy="4566000"/>
          </a:xfrm>
          <a:custGeom>
            <a:avLst/>
            <a:gdLst/>
            <a:ahLst/>
            <a:cxnLst/>
            <a:rect l="l" t="t" r="r" b="b"/>
            <a:pathLst>
              <a:path w="120000" h="120000" extrusionOk="0">
                <a:moveTo>
                  <a:pt x="0" y="119982"/>
                </a:moveTo>
                <a:lnTo>
                  <a:pt x="119995" y="119982"/>
                </a:lnTo>
                <a:lnTo>
                  <a:pt x="119995" y="0"/>
                </a:lnTo>
                <a:lnTo>
                  <a:pt x="0" y="0"/>
                </a:lnTo>
                <a:lnTo>
                  <a:pt x="0" y="119982"/>
                </a:lnTo>
                <a:close/>
              </a:path>
            </a:pathLst>
          </a:custGeom>
          <a:solidFill>
            <a:srgbClr val="F9F9F9"/>
          </a:solidFill>
          <a:ln>
            <a:noFill/>
          </a:ln>
        </p:spPr>
        <p:txBody>
          <a:bodyPr spcFirstLastPara="1" wrap="square" lIns="0" tIns="0" rIns="0" bIns="0" anchor="t" anchorCtr="0">
            <a:noAutofit/>
          </a:bodyPr>
          <a:lstStyle/>
          <a:p>
            <a:endParaRPr sz="3300"/>
          </a:p>
        </p:txBody>
      </p:sp>
      <p:sp>
        <p:nvSpPr>
          <p:cNvPr id="316" name="Google Shape;316;p46"/>
          <p:cNvSpPr/>
          <p:nvPr/>
        </p:nvSpPr>
        <p:spPr>
          <a:xfrm>
            <a:off x="0" y="857250"/>
            <a:ext cx="9140100" cy="571800"/>
          </a:xfrm>
          <a:custGeom>
            <a:avLst/>
            <a:gdLst/>
            <a:ahLst/>
            <a:cxnLst/>
            <a:rect l="l" t="t" r="r" b="b"/>
            <a:pathLst>
              <a:path w="120000" h="120000" extrusionOk="0">
                <a:moveTo>
                  <a:pt x="0" y="119853"/>
                </a:moveTo>
                <a:lnTo>
                  <a:pt x="119995" y="119853"/>
                </a:lnTo>
                <a:lnTo>
                  <a:pt x="119995" y="0"/>
                </a:lnTo>
                <a:lnTo>
                  <a:pt x="0" y="0"/>
                </a:lnTo>
                <a:lnTo>
                  <a:pt x="0" y="119853"/>
                </a:lnTo>
                <a:close/>
              </a:path>
            </a:pathLst>
          </a:custGeom>
          <a:solidFill>
            <a:srgbClr val="22373A"/>
          </a:solidFill>
          <a:ln>
            <a:noFill/>
          </a:ln>
        </p:spPr>
        <p:txBody>
          <a:bodyPr spcFirstLastPara="1" wrap="square" lIns="0" tIns="0" rIns="0" bIns="0" anchor="t" anchorCtr="0">
            <a:noAutofit/>
          </a:bodyPr>
          <a:lstStyle/>
          <a:p>
            <a:endParaRPr sz="3300"/>
          </a:p>
        </p:txBody>
      </p:sp>
      <p:sp>
        <p:nvSpPr>
          <p:cNvPr id="317" name="Google Shape;317;p46"/>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r>
              <a:rPr lang="en"/>
              <a:t>Backward-elimination</a:t>
            </a:r>
            <a:endParaRPr/>
          </a:p>
        </p:txBody>
      </p:sp>
      <p:sp>
        <p:nvSpPr>
          <p:cNvPr id="318" name="Google Shape;318;p46"/>
          <p:cNvSpPr txBox="1"/>
          <p:nvPr/>
        </p:nvSpPr>
        <p:spPr>
          <a:xfrm>
            <a:off x="8678108" y="5640562"/>
            <a:ext cx="2631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27</a:t>
            </a:r>
            <a:endParaRPr/>
          </a:p>
        </p:txBody>
      </p:sp>
      <p:sp>
        <p:nvSpPr>
          <p:cNvPr id="319" name="Google Shape;319;p46"/>
          <p:cNvSpPr txBox="1"/>
          <p:nvPr/>
        </p:nvSpPr>
        <p:spPr>
          <a:xfrm>
            <a:off x="688848" y="1597970"/>
            <a:ext cx="7674300" cy="908700"/>
          </a:xfrm>
          <a:prstGeom prst="rect">
            <a:avLst/>
          </a:prstGeom>
          <a:noFill/>
          <a:ln>
            <a:noFill/>
          </a:ln>
        </p:spPr>
        <p:txBody>
          <a:bodyPr spcFirstLastPara="1" wrap="square" lIns="0" tIns="0" rIns="0" bIns="0" anchor="t" anchorCtr="0">
            <a:noAutofit/>
          </a:bodyPr>
          <a:lstStyle/>
          <a:p>
            <a:pPr marL="25400" marR="12700">
              <a:lnSpc>
                <a:spcPct val="129899"/>
              </a:lnSpc>
            </a:pPr>
            <a:endParaRPr sz="1800"/>
          </a:p>
        </p:txBody>
      </p:sp>
      <p:pic>
        <p:nvPicPr>
          <p:cNvPr id="320" name="Google Shape;320;p46"/>
          <p:cNvPicPr preferRelativeResize="0"/>
          <p:nvPr/>
        </p:nvPicPr>
        <p:blipFill rotWithShape="1">
          <a:blip r:embed="rId3">
            <a:alphaModFix/>
          </a:blip>
          <a:srcRect b="96031"/>
          <a:stretch/>
        </p:blipFill>
        <p:spPr>
          <a:xfrm>
            <a:off x="1118676" y="1428451"/>
            <a:ext cx="5234799" cy="181199"/>
          </a:xfrm>
          <a:prstGeom prst="rect">
            <a:avLst/>
          </a:prstGeom>
          <a:noFill/>
          <a:ln>
            <a:noFill/>
          </a:ln>
        </p:spPr>
      </p:pic>
      <p:pic>
        <p:nvPicPr>
          <p:cNvPr id="321" name="Google Shape;321;p46"/>
          <p:cNvPicPr preferRelativeResize="0"/>
          <p:nvPr/>
        </p:nvPicPr>
        <p:blipFill rotWithShape="1">
          <a:blip r:embed="rId3">
            <a:alphaModFix/>
          </a:blip>
          <a:srcRect t="3712" b="66130"/>
          <a:stretch/>
        </p:blipFill>
        <p:spPr>
          <a:xfrm>
            <a:off x="1118676" y="1597975"/>
            <a:ext cx="5234799" cy="1376976"/>
          </a:xfrm>
          <a:prstGeom prst="rect">
            <a:avLst/>
          </a:prstGeom>
          <a:noFill/>
          <a:ln>
            <a:noFill/>
          </a:ln>
        </p:spPr>
      </p:pic>
      <p:pic>
        <p:nvPicPr>
          <p:cNvPr id="322" name="Google Shape;322;p46"/>
          <p:cNvPicPr preferRelativeResize="0"/>
          <p:nvPr/>
        </p:nvPicPr>
        <p:blipFill rotWithShape="1">
          <a:blip r:embed="rId3">
            <a:alphaModFix/>
          </a:blip>
          <a:srcRect t="33870" b="43092"/>
          <a:stretch/>
        </p:blipFill>
        <p:spPr>
          <a:xfrm>
            <a:off x="1118676" y="2974950"/>
            <a:ext cx="5234799" cy="1051850"/>
          </a:xfrm>
          <a:prstGeom prst="rect">
            <a:avLst/>
          </a:prstGeom>
          <a:noFill/>
          <a:ln>
            <a:noFill/>
          </a:ln>
        </p:spPr>
      </p:pic>
      <p:pic>
        <p:nvPicPr>
          <p:cNvPr id="323" name="Google Shape;323;p46"/>
          <p:cNvPicPr preferRelativeResize="0"/>
          <p:nvPr/>
        </p:nvPicPr>
        <p:blipFill rotWithShape="1">
          <a:blip r:embed="rId3">
            <a:alphaModFix/>
          </a:blip>
          <a:srcRect t="56909" b="20053"/>
          <a:stretch/>
        </p:blipFill>
        <p:spPr>
          <a:xfrm>
            <a:off x="1118676" y="4026775"/>
            <a:ext cx="5234799" cy="1051850"/>
          </a:xfrm>
          <a:prstGeom prst="rect">
            <a:avLst/>
          </a:prstGeom>
          <a:noFill/>
          <a:ln>
            <a:noFill/>
          </a:ln>
        </p:spPr>
      </p:pic>
      <p:pic>
        <p:nvPicPr>
          <p:cNvPr id="324" name="Google Shape;324;p46"/>
          <p:cNvPicPr preferRelativeResize="0"/>
          <p:nvPr/>
        </p:nvPicPr>
        <p:blipFill rotWithShape="1">
          <a:blip r:embed="rId3">
            <a:alphaModFix/>
          </a:blip>
          <a:srcRect t="80098"/>
          <a:stretch/>
        </p:blipFill>
        <p:spPr>
          <a:xfrm>
            <a:off x="1118676" y="5085551"/>
            <a:ext cx="5234799" cy="908701"/>
          </a:xfrm>
          <a:prstGeom prst="rect">
            <a:avLst/>
          </a:prstGeom>
          <a:noFill/>
          <a:ln>
            <a:noFill/>
          </a:ln>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animEffect transition="in" filter="fade">
                                      <p:cBhvr>
                                        <p:cTn id="7" dur="1"/>
                                        <p:tgtEl>
                                          <p:spTgt spid="3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2"/>
                                        </p:tgtEl>
                                        <p:attrNameLst>
                                          <p:attrName>style.visibility</p:attrName>
                                        </p:attrNameLst>
                                      </p:cBhvr>
                                      <p:to>
                                        <p:strVal val="visible"/>
                                      </p:to>
                                    </p:set>
                                    <p:animEffect transition="in" filter="fade">
                                      <p:cBhvr>
                                        <p:cTn id="12" dur="1"/>
                                        <p:tgtEl>
                                          <p:spTgt spid="3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3"/>
                                        </p:tgtEl>
                                        <p:attrNameLst>
                                          <p:attrName>style.visibility</p:attrName>
                                        </p:attrNameLst>
                                      </p:cBhvr>
                                      <p:to>
                                        <p:strVal val="visible"/>
                                      </p:to>
                                    </p:set>
                                    <p:animEffect transition="in" filter="fade">
                                      <p:cBhvr>
                                        <p:cTn id="17" dur="1"/>
                                        <p:tgtEl>
                                          <p:spTgt spid="3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4"/>
                                        </p:tgtEl>
                                        <p:attrNameLst>
                                          <p:attrName>style.visibility</p:attrName>
                                        </p:attrNameLst>
                                      </p:cBhvr>
                                      <p:to>
                                        <p:strVal val="visible"/>
                                      </p:to>
                                    </p:set>
                                    <p:animEffect transition="in" filter="fade">
                                      <p:cBhvr>
                                        <p:cTn id="22" dur="1"/>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7"/>
          <p:cNvSpPr/>
          <p:nvPr/>
        </p:nvSpPr>
        <p:spPr>
          <a:xfrm>
            <a:off x="0" y="1428452"/>
            <a:ext cx="9140100" cy="4566000"/>
          </a:xfrm>
          <a:custGeom>
            <a:avLst/>
            <a:gdLst/>
            <a:ahLst/>
            <a:cxnLst/>
            <a:rect l="l" t="t" r="r" b="b"/>
            <a:pathLst>
              <a:path w="120000" h="120000" extrusionOk="0">
                <a:moveTo>
                  <a:pt x="0" y="119982"/>
                </a:moveTo>
                <a:lnTo>
                  <a:pt x="119995" y="119982"/>
                </a:lnTo>
                <a:lnTo>
                  <a:pt x="119995" y="0"/>
                </a:lnTo>
                <a:lnTo>
                  <a:pt x="0" y="0"/>
                </a:lnTo>
                <a:lnTo>
                  <a:pt x="0" y="119982"/>
                </a:lnTo>
                <a:close/>
              </a:path>
            </a:pathLst>
          </a:custGeom>
          <a:solidFill>
            <a:srgbClr val="F9F9F9"/>
          </a:solidFill>
          <a:ln>
            <a:noFill/>
          </a:ln>
        </p:spPr>
        <p:txBody>
          <a:bodyPr spcFirstLastPara="1" wrap="square" lIns="0" tIns="0" rIns="0" bIns="0" anchor="t" anchorCtr="0">
            <a:noAutofit/>
          </a:bodyPr>
          <a:lstStyle/>
          <a:p>
            <a:endParaRPr sz="3300"/>
          </a:p>
        </p:txBody>
      </p:sp>
      <p:sp>
        <p:nvSpPr>
          <p:cNvPr id="330" name="Google Shape;330;p47"/>
          <p:cNvSpPr/>
          <p:nvPr/>
        </p:nvSpPr>
        <p:spPr>
          <a:xfrm>
            <a:off x="0" y="857250"/>
            <a:ext cx="9140100" cy="571800"/>
          </a:xfrm>
          <a:custGeom>
            <a:avLst/>
            <a:gdLst/>
            <a:ahLst/>
            <a:cxnLst/>
            <a:rect l="l" t="t" r="r" b="b"/>
            <a:pathLst>
              <a:path w="120000" h="120000" extrusionOk="0">
                <a:moveTo>
                  <a:pt x="0" y="119853"/>
                </a:moveTo>
                <a:lnTo>
                  <a:pt x="119995" y="119853"/>
                </a:lnTo>
                <a:lnTo>
                  <a:pt x="119995" y="0"/>
                </a:lnTo>
                <a:lnTo>
                  <a:pt x="0" y="0"/>
                </a:lnTo>
                <a:lnTo>
                  <a:pt x="0" y="119853"/>
                </a:lnTo>
                <a:close/>
              </a:path>
            </a:pathLst>
          </a:custGeom>
          <a:solidFill>
            <a:srgbClr val="22373A"/>
          </a:solidFill>
          <a:ln>
            <a:noFill/>
          </a:ln>
        </p:spPr>
        <p:txBody>
          <a:bodyPr spcFirstLastPara="1" wrap="square" lIns="0" tIns="0" rIns="0" bIns="0" anchor="t" anchorCtr="0">
            <a:noAutofit/>
          </a:bodyPr>
          <a:lstStyle/>
          <a:p>
            <a:endParaRPr sz="3300"/>
          </a:p>
        </p:txBody>
      </p:sp>
      <p:sp>
        <p:nvSpPr>
          <p:cNvPr id="331" name="Google Shape;331;p47"/>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r>
              <a:rPr lang="en">
                <a:latin typeface="Courier New"/>
                <a:ea typeface="Courier New"/>
                <a:cs typeface="Courier New"/>
                <a:sym typeface="Courier New"/>
              </a:rPr>
              <a:t>step</a:t>
            </a:r>
            <a:r>
              <a:rPr lang="en"/>
              <a:t> function in R</a:t>
            </a:r>
            <a:endParaRPr/>
          </a:p>
        </p:txBody>
      </p:sp>
      <p:sp>
        <p:nvSpPr>
          <p:cNvPr id="332" name="Google Shape;332;p47"/>
          <p:cNvSpPr txBox="1"/>
          <p:nvPr/>
        </p:nvSpPr>
        <p:spPr>
          <a:xfrm>
            <a:off x="8678108" y="5640562"/>
            <a:ext cx="2631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27</a:t>
            </a:r>
            <a:endParaRPr/>
          </a:p>
        </p:txBody>
      </p:sp>
      <p:sp>
        <p:nvSpPr>
          <p:cNvPr id="333" name="Google Shape;333;p47"/>
          <p:cNvSpPr txBox="1"/>
          <p:nvPr/>
        </p:nvSpPr>
        <p:spPr>
          <a:xfrm>
            <a:off x="688850" y="1597976"/>
            <a:ext cx="7674300" cy="1110600"/>
          </a:xfrm>
          <a:prstGeom prst="rect">
            <a:avLst/>
          </a:prstGeom>
          <a:noFill/>
          <a:ln>
            <a:noFill/>
          </a:ln>
        </p:spPr>
        <p:txBody>
          <a:bodyPr spcFirstLastPara="1" wrap="square" lIns="0" tIns="0" rIns="0" bIns="0" anchor="t" anchorCtr="0">
            <a:noAutofit/>
          </a:bodyPr>
          <a:lstStyle/>
          <a:p>
            <a:pPr marL="25400" marR="12700">
              <a:lnSpc>
                <a:spcPct val="129899"/>
              </a:lnSpc>
            </a:pPr>
            <a:r>
              <a:rPr lang="en" sz="1800"/>
              <a:t>The </a:t>
            </a:r>
            <a:r>
              <a:rPr lang="en" sz="1800" b="1">
                <a:latin typeface="Courier New"/>
                <a:ea typeface="Courier New"/>
                <a:cs typeface="Courier New"/>
                <a:sym typeface="Courier New"/>
              </a:rPr>
              <a:t>step</a:t>
            </a:r>
            <a:r>
              <a:rPr lang="en" sz="1800"/>
              <a:t> function in R does a similar backward elimination process, however it uses a different metric called AIC (Akaike Information Criterion) instead of adjusted R</a:t>
            </a:r>
            <a:r>
              <a:rPr lang="en" sz="1800" baseline="30000"/>
              <a:t>2</a:t>
            </a:r>
            <a:r>
              <a:rPr lang="en" sz="1800"/>
              <a:t> to do the model selection.</a:t>
            </a:r>
            <a:endParaRPr sz="1800"/>
          </a:p>
        </p:txBody>
      </p:sp>
      <p:pic>
        <p:nvPicPr>
          <p:cNvPr id="334" name="Google Shape;334;p47"/>
          <p:cNvPicPr preferRelativeResize="0"/>
          <p:nvPr/>
        </p:nvPicPr>
        <p:blipFill>
          <a:blip r:embed="rId3">
            <a:alphaModFix/>
          </a:blip>
          <a:stretch>
            <a:fillRect/>
          </a:stretch>
        </p:blipFill>
        <p:spPr>
          <a:xfrm>
            <a:off x="1107926" y="2708576"/>
            <a:ext cx="5020801" cy="2403275"/>
          </a:xfrm>
          <a:prstGeom prst="rect">
            <a:avLst/>
          </a:prstGeom>
          <a:noFill/>
          <a:ln>
            <a:noFill/>
          </a:ln>
        </p:spPr>
      </p:pic>
      <p:sp>
        <p:nvSpPr>
          <p:cNvPr id="335" name="Google Shape;335;p47"/>
          <p:cNvSpPr txBox="1"/>
          <p:nvPr/>
        </p:nvSpPr>
        <p:spPr>
          <a:xfrm>
            <a:off x="732900" y="5249875"/>
            <a:ext cx="7674300" cy="571800"/>
          </a:xfrm>
          <a:prstGeom prst="rect">
            <a:avLst/>
          </a:prstGeom>
          <a:noFill/>
          <a:ln>
            <a:noFill/>
          </a:ln>
        </p:spPr>
        <p:txBody>
          <a:bodyPr spcFirstLastPara="1" wrap="square" lIns="0" tIns="0" rIns="0" bIns="0" anchor="t" anchorCtr="0">
            <a:noAutofit/>
          </a:bodyPr>
          <a:lstStyle/>
          <a:p>
            <a:pPr marL="25400" marR="12700">
              <a:lnSpc>
                <a:spcPct val="129899"/>
              </a:lnSpc>
            </a:pPr>
            <a:r>
              <a:rPr lang="en" sz="1800"/>
              <a:t>Best model: beauty + gender + age + formal + native + tenure</a:t>
            </a:r>
            <a:endParaRPr sz="1800"/>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p:cTn id="7" dur="1"/>
                                        <p:tgtEl>
                                          <p:spTgt spid="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8"/>
          <p:cNvSpPr/>
          <p:nvPr/>
        </p:nvSpPr>
        <p:spPr>
          <a:xfrm>
            <a:off x="0" y="1428452"/>
            <a:ext cx="9140100" cy="4566000"/>
          </a:xfrm>
          <a:custGeom>
            <a:avLst/>
            <a:gdLst/>
            <a:ahLst/>
            <a:cxnLst/>
            <a:rect l="l" t="t" r="r" b="b"/>
            <a:pathLst>
              <a:path w="120000" h="120000" extrusionOk="0">
                <a:moveTo>
                  <a:pt x="0" y="119982"/>
                </a:moveTo>
                <a:lnTo>
                  <a:pt x="119995" y="119982"/>
                </a:lnTo>
                <a:lnTo>
                  <a:pt x="119995" y="0"/>
                </a:lnTo>
                <a:lnTo>
                  <a:pt x="0" y="0"/>
                </a:lnTo>
                <a:lnTo>
                  <a:pt x="0" y="119982"/>
                </a:lnTo>
                <a:close/>
              </a:path>
            </a:pathLst>
          </a:custGeom>
          <a:solidFill>
            <a:srgbClr val="F9F9F9"/>
          </a:solidFill>
          <a:ln>
            <a:noFill/>
          </a:ln>
        </p:spPr>
        <p:txBody>
          <a:bodyPr spcFirstLastPara="1" wrap="square" lIns="0" tIns="0" rIns="0" bIns="0" anchor="t" anchorCtr="0">
            <a:noAutofit/>
          </a:bodyPr>
          <a:lstStyle/>
          <a:p>
            <a:endParaRPr sz="3300"/>
          </a:p>
        </p:txBody>
      </p:sp>
      <p:sp>
        <p:nvSpPr>
          <p:cNvPr id="341" name="Google Shape;341;p48"/>
          <p:cNvSpPr/>
          <p:nvPr/>
        </p:nvSpPr>
        <p:spPr>
          <a:xfrm>
            <a:off x="0" y="857250"/>
            <a:ext cx="9140100" cy="571800"/>
          </a:xfrm>
          <a:custGeom>
            <a:avLst/>
            <a:gdLst/>
            <a:ahLst/>
            <a:cxnLst/>
            <a:rect l="l" t="t" r="r" b="b"/>
            <a:pathLst>
              <a:path w="120000" h="120000" extrusionOk="0">
                <a:moveTo>
                  <a:pt x="0" y="119853"/>
                </a:moveTo>
                <a:lnTo>
                  <a:pt x="119995" y="119853"/>
                </a:lnTo>
                <a:lnTo>
                  <a:pt x="119995" y="0"/>
                </a:lnTo>
                <a:lnTo>
                  <a:pt x="0" y="0"/>
                </a:lnTo>
                <a:lnTo>
                  <a:pt x="0" y="119853"/>
                </a:lnTo>
                <a:close/>
              </a:path>
            </a:pathLst>
          </a:custGeom>
          <a:solidFill>
            <a:srgbClr val="22373A"/>
          </a:solidFill>
          <a:ln>
            <a:noFill/>
          </a:ln>
        </p:spPr>
        <p:txBody>
          <a:bodyPr spcFirstLastPara="1" wrap="square" lIns="0" tIns="0" rIns="0" bIns="0" anchor="t" anchorCtr="0">
            <a:noAutofit/>
          </a:bodyPr>
          <a:lstStyle/>
          <a:p>
            <a:endParaRPr sz="3300"/>
          </a:p>
        </p:txBody>
      </p:sp>
      <p:sp>
        <p:nvSpPr>
          <p:cNvPr id="342" name="Google Shape;342;p48"/>
          <p:cNvSpPr txBox="1">
            <a:spLocks noGrp="1"/>
          </p:cNvSpPr>
          <p:nvPr>
            <p:ph type="title"/>
          </p:nvPr>
        </p:nvSpPr>
        <p:spPr>
          <a:xfrm>
            <a:off x="203107" y="984374"/>
            <a:ext cx="8737800" cy="298200"/>
          </a:xfrm>
          <a:prstGeom prst="rect">
            <a:avLst/>
          </a:prstGeom>
          <a:noFill/>
          <a:ln>
            <a:noFill/>
          </a:ln>
        </p:spPr>
        <p:txBody>
          <a:bodyPr spcFirstLastPara="1" wrap="square" lIns="0" tIns="0" rIns="0" bIns="0" anchor="t" anchorCtr="0">
            <a:noAutofit/>
          </a:bodyPr>
          <a:lstStyle/>
          <a:p>
            <a:r>
              <a:rPr lang="en"/>
              <a:t>Forward-selection</a:t>
            </a:r>
            <a:endParaRPr/>
          </a:p>
        </p:txBody>
      </p:sp>
      <p:sp>
        <p:nvSpPr>
          <p:cNvPr id="343" name="Google Shape;343;p48"/>
          <p:cNvSpPr txBox="1"/>
          <p:nvPr/>
        </p:nvSpPr>
        <p:spPr>
          <a:xfrm>
            <a:off x="8678108" y="5640562"/>
            <a:ext cx="263100" cy="181200"/>
          </a:xfrm>
          <a:prstGeom prst="rect">
            <a:avLst/>
          </a:prstGeom>
          <a:noFill/>
          <a:ln>
            <a:noFill/>
          </a:ln>
        </p:spPr>
        <p:txBody>
          <a:bodyPr spcFirstLastPara="1" wrap="square" lIns="0" tIns="0" rIns="0" bIns="0" anchor="t" anchorCtr="0">
            <a:noAutofit/>
          </a:bodyPr>
          <a:lstStyle/>
          <a:p>
            <a:pPr marL="25400">
              <a:lnSpc>
                <a:spcPct val="111333"/>
              </a:lnSpc>
            </a:pPr>
            <a:r>
              <a:rPr lang="en">
                <a:solidFill>
                  <a:srgbClr val="22373A"/>
                </a:solidFill>
              </a:rPr>
              <a:t>27</a:t>
            </a:r>
            <a:endParaRPr/>
          </a:p>
        </p:txBody>
      </p:sp>
      <p:sp>
        <p:nvSpPr>
          <p:cNvPr id="344" name="Google Shape;344;p48"/>
          <p:cNvSpPr txBox="1"/>
          <p:nvPr/>
        </p:nvSpPr>
        <p:spPr>
          <a:xfrm>
            <a:off x="688848" y="1597970"/>
            <a:ext cx="7674300" cy="908700"/>
          </a:xfrm>
          <a:prstGeom prst="rect">
            <a:avLst/>
          </a:prstGeom>
          <a:noFill/>
          <a:ln>
            <a:noFill/>
          </a:ln>
        </p:spPr>
        <p:txBody>
          <a:bodyPr spcFirstLastPara="1" wrap="square" lIns="0" tIns="0" rIns="0" bIns="0" anchor="t" anchorCtr="0">
            <a:noAutofit/>
          </a:bodyPr>
          <a:lstStyle/>
          <a:p>
            <a:pPr marL="25400" marR="12700">
              <a:lnSpc>
                <a:spcPct val="129899"/>
              </a:lnSpc>
            </a:pPr>
            <a:endParaRPr sz="1800"/>
          </a:p>
        </p:txBody>
      </p:sp>
      <p:pic>
        <p:nvPicPr>
          <p:cNvPr id="345" name="Google Shape;345;p48"/>
          <p:cNvPicPr preferRelativeResize="0"/>
          <p:nvPr/>
        </p:nvPicPr>
        <p:blipFill>
          <a:blip r:embed="rId3">
            <a:alphaModFix/>
          </a:blip>
          <a:stretch>
            <a:fillRect/>
          </a:stretch>
        </p:blipFill>
        <p:spPr>
          <a:xfrm>
            <a:off x="688850" y="1878075"/>
            <a:ext cx="7094776" cy="3028826"/>
          </a:xfrm>
          <a:prstGeom prst="rect">
            <a:avLst/>
          </a:prstGeom>
          <a:noFill/>
          <a:ln>
            <a:noFill/>
          </a:ln>
        </p:spPr>
      </p:pic>
    </p:spTree>
  </p:cSld>
  <p:clrMapOvr>
    <a:masterClrMapping/>
  </p:clrMapOvr>
  <p:transition>
    <p:fade thruBlk="1"/>
  </p:transition>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2649</TotalTime>
  <Words>4346</Words>
  <Application>Microsoft Macintosh PowerPoint</Application>
  <PresentationFormat>On-screen Show (4:3)</PresentationFormat>
  <Paragraphs>633</Paragraphs>
  <Slides>93</Slides>
  <Notes>93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93</vt:i4>
      </vt:variant>
    </vt:vector>
  </HeadingPairs>
  <TitlesOfParts>
    <vt:vector size="105" baseType="lpstr">
      <vt:lpstr>Arial</vt:lpstr>
      <vt:lpstr>Calibri</vt:lpstr>
      <vt:lpstr>Cambria</vt:lpstr>
      <vt:lpstr>Century Gothic</vt:lpstr>
      <vt:lpstr>Courgette</vt:lpstr>
      <vt:lpstr>Courier New</vt:lpstr>
      <vt:lpstr>Lucida Sans</vt:lpstr>
      <vt:lpstr>Noto Sans Symbols</vt:lpstr>
      <vt:lpstr>Rambla</vt:lpstr>
      <vt:lpstr>Times New Roman</vt:lpstr>
      <vt:lpstr>Simple Light</vt:lpstr>
      <vt:lpstr>Custom</vt:lpstr>
      <vt:lpstr>Interpretation of slope and intercept</vt:lpstr>
      <vt:lpstr>Prediction</vt:lpstr>
      <vt:lpstr>Given...</vt:lpstr>
      <vt:lpstr>Which of the following is the correct interpretation of the intercept?</vt:lpstr>
      <vt:lpstr>Which of the following is the correct interpretation of the intercept?</vt:lpstr>
      <vt:lpstr>More on the intercept</vt:lpstr>
      <vt:lpstr>Regression line</vt:lpstr>
      <vt:lpstr>Extrapolation</vt:lpstr>
      <vt:lpstr>Examples of extrapolation</vt:lpstr>
      <vt:lpstr>Examples of extrapolation</vt:lpstr>
      <vt:lpstr>R2</vt:lpstr>
      <vt:lpstr>R2</vt:lpstr>
      <vt:lpstr>R2</vt:lpstr>
      <vt:lpstr>R2</vt:lpstr>
      <vt:lpstr>R2</vt:lpstr>
      <vt:lpstr>Interpretation of R2</vt:lpstr>
      <vt:lpstr>Interpretation of R2</vt:lpstr>
      <vt:lpstr>R2</vt:lpstr>
      <vt:lpstr>R2</vt:lpstr>
      <vt:lpstr>R2</vt:lpstr>
      <vt:lpstr>R2</vt:lpstr>
      <vt:lpstr>Types of outliers in linear regression </vt:lpstr>
      <vt:lpstr>Types of outliers</vt:lpstr>
      <vt:lpstr>Types of outliers</vt:lpstr>
      <vt:lpstr>Types of outliers</vt:lpstr>
      <vt:lpstr>Some terminology</vt:lpstr>
      <vt:lpstr>Some terminology</vt:lpstr>
      <vt:lpstr>Some terminology</vt:lpstr>
      <vt:lpstr>Some terminology</vt:lpstr>
      <vt:lpstr>Influential points</vt:lpstr>
      <vt:lpstr>Types of outliers</vt:lpstr>
      <vt:lpstr>Types of outliers</vt:lpstr>
      <vt:lpstr>Recap</vt:lpstr>
      <vt:lpstr>Recap</vt:lpstr>
      <vt:lpstr>Recap (cont.)</vt:lpstr>
      <vt:lpstr>Introduction to multiple regression</vt:lpstr>
      <vt:lpstr>Multiple regression</vt:lpstr>
      <vt:lpstr>Multiple regression</vt:lpstr>
      <vt:lpstr>Poverty vs. region (east, west)</vt:lpstr>
      <vt:lpstr>Poverty vs. region (northeast, midwest, west, south)</vt:lpstr>
      <vt:lpstr>Poverty vs. region (northeast, midwest, west, south)</vt:lpstr>
      <vt:lpstr>Poverty vs. region (northeast, midwest, west, south)</vt:lpstr>
      <vt:lpstr>Poverty vs. region (northeast, midwest, west, south)</vt:lpstr>
      <vt:lpstr>PowerPoint Presentation</vt:lpstr>
      <vt:lpstr>Weights of books (cont.)</vt:lpstr>
      <vt:lpstr>Weights of books (cont.)</vt:lpstr>
      <vt:lpstr>Modeling weights of books using volume</vt:lpstr>
      <vt:lpstr>Weights of hardcover and paperback books</vt:lpstr>
      <vt:lpstr>Weights of hardcover and paperback books</vt:lpstr>
      <vt:lpstr>PowerPoint Presentation</vt:lpstr>
      <vt:lpstr>Determining the reference level</vt:lpstr>
      <vt:lpstr>Determining the reference level</vt:lpstr>
      <vt:lpstr>Determining the reference level</vt:lpstr>
      <vt:lpstr>Determining the reference level</vt:lpstr>
      <vt:lpstr>Linear Model</vt:lpstr>
      <vt:lpstr>Visualising the linear model</vt:lpstr>
      <vt:lpstr>Linear model</vt:lpstr>
      <vt:lpstr>Prediction</vt:lpstr>
      <vt:lpstr>Prediction</vt:lpstr>
      <vt:lpstr>Another example: Modeling kid’s test scores</vt:lpstr>
      <vt:lpstr>Interpreting the slope</vt:lpstr>
      <vt:lpstr>Interpreting the slope</vt:lpstr>
      <vt:lpstr>Interpreting the slope</vt:lpstr>
      <vt:lpstr>Interpreting the slope</vt:lpstr>
      <vt:lpstr>Interpreting the slope</vt:lpstr>
      <vt:lpstr>Interpreting the slope</vt:lpstr>
      <vt:lpstr>Another look at R2</vt:lpstr>
      <vt:lpstr>Why bother?</vt:lpstr>
      <vt:lpstr>Why bother?</vt:lpstr>
      <vt:lpstr>PowerPoint Presentation</vt:lpstr>
      <vt:lpstr>Why bother?</vt:lpstr>
      <vt:lpstr>Does adding the variable white to the model add valuable information that wasn’t provided by female_house?</vt:lpstr>
      <vt:lpstr>Collinearity between explanatory variables (cont.)</vt:lpstr>
      <vt:lpstr>Collinearity between explanatory variables (cont.)</vt:lpstr>
      <vt:lpstr>R2  vs. adjusted R2</vt:lpstr>
      <vt:lpstr>R2  vs. adjusted R2</vt:lpstr>
      <vt:lpstr>Sum of squares</vt:lpstr>
      <vt:lpstr>Predicting poverty using % female hh + % white</vt:lpstr>
      <vt:lpstr>Calculate adjusted R2</vt:lpstr>
      <vt:lpstr>Model selection</vt:lpstr>
      <vt:lpstr>Beauty in the classroom</vt:lpstr>
      <vt:lpstr>Professor rating vs. beauty</vt:lpstr>
      <vt:lpstr>PowerPoint Presentation</vt:lpstr>
      <vt:lpstr>PowerPoint Presentation</vt:lpstr>
      <vt:lpstr>Exploratory analysis</vt:lpstr>
      <vt:lpstr>Professor rating vs. beauty + gender</vt:lpstr>
      <vt:lpstr>Professor rating vs. beauty + gender</vt:lpstr>
      <vt:lpstr>Full Model</vt:lpstr>
      <vt:lpstr>Model selection strategies</vt:lpstr>
      <vt:lpstr>Backward-elimination  </vt:lpstr>
      <vt:lpstr>Backward-elimination</vt:lpstr>
      <vt:lpstr>step function in R</vt:lpstr>
      <vt:lpstr>Forward-selection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Fitting, Residuals, and Correlation</dc:title>
  <cp:lastModifiedBy>Willwerscheid, Jason R</cp:lastModifiedBy>
  <cp:revision>6</cp:revision>
  <dcterms:modified xsi:type="dcterms:W3CDTF">2022-11-14T15:09:13Z</dcterms:modified>
</cp:coreProperties>
</file>